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325" r:id="rId2"/>
    <p:sldId id="326" r:id="rId3"/>
    <p:sldId id="343" r:id="rId4"/>
    <p:sldId id="328" r:id="rId5"/>
    <p:sldId id="329" r:id="rId6"/>
    <p:sldId id="367" r:id="rId7"/>
    <p:sldId id="368" r:id="rId8"/>
    <p:sldId id="349" r:id="rId9"/>
    <p:sldId id="351" r:id="rId10"/>
    <p:sldId id="374" r:id="rId11"/>
    <p:sldId id="376" r:id="rId12"/>
    <p:sldId id="375" r:id="rId13"/>
    <p:sldId id="354" r:id="rId14"/>
    <p:sldId id="352" r:id="rId15"/>
    <p:sldId id="353" r:id="rId16"/>
    <p:sldId id="371" r:id="rId17"/>
    <p:sldId id="355" r:id="rId18"/>
    <p:sldId id="369" r:id="rId19"/>
    <p:sldId id="357" r:id="rId20"/>
    <p:sldId id="358" r:id="rId21"/>
    <p:sldId id="359" r:id="rId22"/>
    <p:sldId id="360" r:id="rId23"/>
    <p:sldId id="361" r:id="rId24"/>
    <p:sldId id="372" r:id="rId25"/>
    <p:sldId id="362" r:id="rId26"/>
    <p:sldId id="373" r:id="rId27"/>
    <p:sldId id="363" r:id="rId28"/>
    <p:sldId id="364" r:id="rId29"/>
    <p:sldId id="365" r:id="rId30"/>
    <p:sldId id="366" r:id="rId31"/>
  </p:sldIdLst>
  <p:sldSz cx="9144000" cy="6858000" type="screen4x3"/>
  <p:notesSz cx="9356725" cy="70532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D8EC"/>
    <a:srgbClr val="A9C0E1"/>
    <a:srgbClr val="0033CC"/>
    <a:srgbClr val="00324D"/>
    <a:srgbClr val="1B587C"/>
    <a:srgbClr val="6A90CA"/>
    <a:srgbClr val="660000"/>
    <a:srgbClr val="000066"/>
    <a:srgbClr val="0070C0"/>
    <a:srgbClr val="00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5" autoAdjust="0"/>
  </p:normalViewPr>
  <p:slideViewPr>
    <p:cSldViewPr>
      <p:cViewPr>
        <p:scale>
          <a:sx n="100" d="100"/>
          <a:sy n="100" d="100"/>
        </p:scale>
        <p:origin x="-726"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5220" cy="352663"/>
          </a:xfrm>
          <a:prstGeom prst="rect">
            <a:avLst/>
          </a:prstGeom>
        </p:spPr>
        <p:txBody>
          <a:bodyPr vert="horz" lIns="92702" tIns="46351" rIns="92702" bIns="46351" rtlCol="0"/>
          <a:lstStyle>
            <a:lvl1pPr algn="l">
              <a:defRPr sz="1200"/>
            </a:lvl1pPr>
          </a:lstStyle>
          <a:p>
            <a:pPr>
              <a:defRPr/>
            </a:pPr>
            <a:endParaRPr lang="en-US"/>
          </a:p>
        </p:txBody>
      </p:sp>
      <p:sp>
        <p:nvSpPr>
          <p:cNvPr id="3" name="Date Placeholder 2"/>
          <p:cNvSpPr>
            <a:spLocks noGrp="1"/>
          </p:cNvSpPr>
          <p:nvPr>
            <p:ph type="dt" sz="quarter" idx="1"/>
          </p:nvPr>
        </p:nvSpPr>
        <p:spPr>
          <a:xfrm>
            <a:off x="5299908" y="0"/>
            <a:ext cx="4055220" cy="352663"/>
          </a:xfrm>
          <a:prstGeom prst="rect">
            <a:avLst/>
          </a:prstGeom>
        </p:spPr>
        <p:txBody>
          <a:bodyPr vert="horz" lIns="92702" tIns="46351" rIns="92702" bIns="46351" rtlCol="0"/>
          <a:lstStyle>
            <a:lvl1pPr algn="r">
              <a:defRPr sz="1200"/>
            </a:lvl1pPr>
          </a:lstStyle>
          <a:p>
            <a:pPr>
              <a:defRPr/>
            </a:pPr>
            <a:fld id="{9DDC5F02-390A-4CF7-AA0E-088C710872E8}" type="datetimeFigureOut">
              <a:rPr lang="en-US"/>
              <a:pPr>
                <a:defRPr/>
              </a:pPr>
              <a:t>12/4/2011</a:t>
            </a:fld>
            <a:endParaRPr lang="en-US"/>
          </a:p>
        </p:txBody>
      </p:sp>
      <p:sp>
        <p:nvSpPr>
          <p:cNvPr id="4" name="Footer Placeholder 3"/>
          <p:cNvSpPr>
            <a:spLocks noGrp="1"/>
          </p:cNvSpPr>
          <p:nvPr>
            <p:ph type="ftr" sz="quarter" idx="2"/>
          </p:nvPr>
        </p:nvSpPr>
        <p:spPr>
          <a:xfrm>
            <a:off x="1" y="6698968"/>
            <a:ext cx="4055220" cy="352663"/>
          </a:xfrm>
          <a:prstGeom prst="rect">
            <a:avLst/>
          </a:prstGeom>
        </p:spPr>
        <p:txBody>
          <a:bodyPr vert="horz" lIns="92702" tIns="46351" rIns="92702" bIns="4635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99908" y="6698968"/>
            <a:ext cx="4055220" cy="352663"/>
          </a:xfrm>
          <a:prstGeom prst="rect">
            <a:avLst/>
          </a:prstGeom>
        </p:spPr>
        <p:txBody>
          <a:bodyPr vert="horz" lIns="92702" tIns="46351" rIns="92702" bIns="46351" rtlCol="0" anchor="b"/>
          <a:lstStyle>
            <a:lvl1pPr algn="r">
              <a:defRPr sz="1200"/>
            </a:lvl1pPr>
          </a:lstStyle>
          <a:p>
            <a:pPr>
              <a:defRPr/>
            </a:pPr>
            <a:fld id="{EAB62404-83D0-4E9F-96B3-9CE7A707556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5220" cy="352663"/>
          </a:xfrm>
          <a:prstGeom prst="rect">
            <a:avLst/>
          </a:prstGeom>
        </p:spPr>
        <p:txBody>
          <a:bodyPr vert="horz" lIns="92702" tIns="46351" rIns="92702" bIns="46351" rtlCol="0"/>
          <a:lstStyle>
            <a:lvl1pPr algn="l">
              <a:defRPr sz="1200"/>
            </a:lvl1pPr>
          </a:lstStyle>
          <a:p>
            <a:pPr>
              <a:defRPr/>
            </a:pPr>
            <a:endParaRPr lang="en-US"/>
          </a:p>
        </p:txBody>
      </p:sp>
      <p:sp>
        <p:nvSpPr>
          <p:cNvPr id="3" name="Date Placeholder 2"/>
          <p:cNvSpPr>
            <a:spLocks noGrp="1"/>
          </p:cNvSpPr>
          <p:nvPr>
            <p:ph type="dt" idx="1"/>
          </p:nvPr>
        </p:nvSpPr>
        <p:spPr>
          <a:xfrm>
            <a:off x="5299908" y="0"/>
            <a:ext cx="4055220" cy="352663"/>
          </a:xfrm>
          <a:prstGeom prst="rect">
            <a:avLst/>
          </a:prstGeom>
        </p:spPr>
        <p:txBody>
          <a:bodyPr vert="horz" lIns="92702" tIns="46351" rIns="92702" bIns="46351" rtlCol="0"/>
          <a:lstStyle>
            <a:lvl1pPr algn="r">
              <a:defRPr sz="1200"/>
            </a:lvl1pPr>
          </a:lstStyle>
          <a:p>
            <a:pPr>
              <a:defRPr/>
            </a:pPr>
            <a:fld id="{9B25610F-6423-4626-BF55-CAFC7396BD83}" type="datetimeFigureOut">
              <a:rPr lang="en-US"/>
              <a:pPr>
                <a:defRPr/>
              </a:pPr>
              <a:t>12/4/2011</a:t>
            </a:fld>
            <a:endParaRPr lang="en-US"/>
          </a:p>
        </p:txBody>
      </p:sp>
      <p:sp>
        <p:nvSpPr>
          <p:cNvPr id="4" name="Slide Image Placeholder 3"/>
          <p:cNvSpPr>
            <a:spLocks noGrp="1" noRot="1" noChangeAspect="1"/>
          </p:cNvSpPr>
          <p:nvPr>
            <p:ph type="sldImg" idx="2"/>
          </p:nvPr>
        </p:nvSpPr>
        <p:spPr>
          <a:xfrm>
            <a:off x="2916238" y="528638"/>
            <a:ext cx="3524250" cy="2644775"/>
          </a:xfrm>
          <a:prstGeom prst="rect">
            <a:avLst/>
          </a:prstGeom>
          <a:noFill/>
          <a:ln w="12700">
            <a:solidFill>
              <a:prstClr val="black"/>
            </a:solidFill>
          </a:ln>
        </p:spPr>
        <p:txBody>
          <a:bodyPr vert="horz" lIns="92702" tIns="46351" rIns="92702" bIns="46351" rtlCol="0" anchor="ctr"/>
          <a:lstStyle/>
          <a:p>
            <a:pPr lvl="0"/>
            <a:endParaRPr lang="en-US" noProof="0" smtClean="0"/>
          </a:p>
        </p:txBody>
      </p:sp>
      <p:sp>
        <p:nvSpPr>
          <p:cNvPr id="5" name="Notes Placeholder 4"/>
          <p:cNvSpPr>
            <a:spLocks noGrp="1"/>
          </p:cNvSpPr>
          <p:nvPr>
            <p:ph type="body" sz="quarter" idx="3"/>
          </p:nvPr>
        </p:nvSpPr>
        <p:spPr>
          <a:xfrm>
            <a:off x="936312" y="3350300"/>
            <a:ext cx="7484102" cy="3173969"/>
          </a:xfrm>
          <a:prstGeom prst="rect">
            <a:avLst/>
          </a:prstGeom>
        </p:spPr>
        <p:txBody>
          <a:bodyPr vert="horz" lIns="92702" tIns="46351" rIns="92702" bIns="463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98968"/>
            <a:ext cx="4055220" cy="352663"/>
          </a:xfrm>
          <a:prstGeom prst="rect">
            <a:avLst/>
          </a:prstGeom>
        </p:spPr>
        <p:txBody>
          <a:bodyPr vert="horz" lIns="92702" tIns="46351" rIns="92702" bIns="4635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99908" y="6698968"/>
            <a:ext cx="4055220" cy="352663"/>
          </a:xfrm>
          <a:prstGeom prst="rect">
            <a:avLst/>
          </a:prstGeom>
        </p:spPr>
        <p:txBody>
          <a:bodyPr vert="horz" lIns="92702" tIns="46351" rIns="92702" bIns="46351" rtlCol="0" anchor="b"/>
          <a:lstStyle>
            <a:lvl1pPr algn="r">
              <a:defRPr sz="1200"/>
            </a:lvl1pPr>
          </a:lstStyle>
          <a:p>
            <a:pPr>
              <a:defRPr/>
            </a:pPr>
            <a:fld id="{2F0F4CCA-300B-4868-9F93-38A6211D79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baseline="0" dirty="0" smtClean="0"/>
              <a:t>New logo should be done soon!</a:t>
            </a:r>
            <a:endParaRPr lang="en-CA" b="1"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9E0C2A-FD7C-4B9C-BF49-8C1646488F53}" type="slidenum">
              <a:rPr lang="en-US" smtClean="0">
                <a:solidFill>
                  <a:prstClr val="black"/>
                </a:solidFill>
              </a:rPr>
              <a:pPr/>
              <a:t>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9E0C2A-FD7C-4B9C-BF49-8C1646488F5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4CA4D31-0973-431B-AA7E-56BD41A6798E}" type="slidenum">
              <a:rPr lang="en-CA">
                <a:solidFill>
                  <a:prstClr val="black"/>
                </a:solidFill>
              </a:rPr>
              <a:pPr/>
              <a:t>7</a:t>
            </a:fld>
            <a:endParaRPr lang="en-CA">
              <a:solidFill>
                <a:prstClr val="black"/>
              </a:solidFill>
            </a:endParaRPr>
          </a:p>
        </p:txBody>
      </p:sp>
      <p:sp>
        <p:nvSpPr>
          <p:cNvPr id="14339" name="Rectangle 2"/>
          <p:cNvSpPr>
            <a:spLocks noGrp="1" noRot="1" noChangeAspect="1" noChangeArrowheads="1" noTextEdit="1"/>
          </p:cNvSpPr>
          <p:nvPr>
            <p:ph type="sldImg"/>
          </p:nvPr>
        </p:nvSpPr>
        <p:spPr>
          <a:xfrm>
            <a:off x="2917825" y="528638"/>
            <a:ext cx="3524250" cy="2644775"/>
          </a:xfrm>
          <a:ln/>
        </p:spPr>
      </p:sp>
      <p:sp>
        <p:nvSpPr>
          <p:cNvPr id="14340" name="Rectangle 3"/>
          <p:cNvSpPr>
            <a:spLocks noGrp="1" noChangeArrowheads="1"/>
          </p:cNvSpPr>
          <p:nvPr>
            <p:ph type="body" idx="1"/>
          </p:nvPr>
        </p:nvSpPr>
        <p:spPr>
          <a:xfrm>
            <a:off x="1249731" y="3350300"/>
            <a:ext cx="6857267" cy="3173969"/>
          </a:xfrm>
          <a:noFill/>
          <a:ln/>
        </p:spPr>
        <p:txBody>
          <a:bodyPr lIns="90176" tIns="45091" rIns="90176" bIns="45091"/>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4CA4D31-0973-431B-AA7E-56BD41A6798E}" type="slidenum">
              <a:rPr lang="en-CA">
                <a:solidFill>
                  <a:prstClr val="black"/>
                </a:solidFill>
              </a:rPr>
              <a:pPr/>
              <a:t>8</a:t>
            </a:fld>
            <a:endParaRPr lang="en-CA">
              <a:solidFill>
                <a:prstClr val="black"/>
              </a:solidFill>
            </a:endParaRPr>
          </a:p>
        </p:txBody>
      </p:sp>
      <p:sp>
        <p:nvSpPr>
          <p:cNvPr id="14339" name="Rectangle 2"/>
          <p:cNvSpPr>
            <a:spLocks noGrp="1" noRot="1" noChangeAspect="1" noChangeArrowheads="1" noTextEdit="1"/>
          </p:cNvSpPr>
          <p:nvPr>
            <p:ph type="sldImg"/>
          </p:nvPr>
        </p:nvSpPr>
        <p:spPr>
          <a:xfrm>
            <a:off x="2917825" y="528638"/>
            <a:ext cx="3524250" cy="2644775"/>
          </a:xfrm>
          <a:ln/>
        </p:spPr>
      </p:sp>
      <p:sp>
        <p:nvSpPr>
          <p:cNvPr id="14340" name="Rectangle 3"/>
          <p:cNvSpPr>
            <a:spLocks noGrp="1" noChangeArrowheads="1"/>
          </p:cNvSpPr>
          <p:nvPr>
            <p:ph type="body" idx="1"/>
          </p:nvPr>
        </p:nvSpPr>
        <p:spPr>
          <a:xfrm>
            <a:off x="1249731" y="3350300"/>
            <a:ext cx="6857267" cy="3173969"/>
          </a:xfrm>
          <a:noFill/>
          <a:ln/>
        </p:spPr>
        <p:txBody>
          <a:bodyPr lIns="90176" tIns="45091" rIns="90176" bIns="45091"/>
          <a:lstStyle/>
          <a:p>
            <a:pPr eaLnBrk="1" hangingPunct="1"/>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2F0F4CCA-300B-4868-9F93-38A6211D798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a:prstGeom prst="rect">
            <a:avLst/>
          </a:prstGeo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E99AE72A-06F1-448C-82D2-9B04918F0FE9}" type="datetime1">
              <a:rPr lang="en-US"/>
              <a:pPr>
                <a:defRPr/>
              </a:pPr>
              <a:t>12/4/2011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E84C1F53-523F-47E7-9818-622F303FE1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002382F4-DAFD-4BB4-A973-FC7A52C66E3A}" type="datetime1">
              <a:rPr lang="en-US"/>
              <a:pPr>
                <a:defRPr/>
              </a:pPr>
              <a:t>12/4/2011</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00AA9AC-0E20-45AA-808C-3EE6ACDA4B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9A1900-E7B6-4E17-AA8B-D3162977055F}" type="datetime1">
              <a:rPr lang="en-US"/>
              <a:pPr>
                <a:defRPr/>
              </a:pPr>
              <a:t>12/4/2011</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08FCF5C-5DB8-460B-BA1B-DB0772EFCE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8463" y="14288"/>
            <a:ext cx="8229600" cy="758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98463" y="1000125"/>
            <a:ext cx="4038600" cy="5237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4589463" y="1000125"/>
            <a:ext cx="4038600" cy="5237163"/>
          </a:xfrm>
          <a:prstGeom prst="rect">
            <a:avLst/>
          </a:prstGeom>
        </p:spPr>
        <p:txBody>
          <a:bodyPr/>
          <a:lstStyle/>
          <a:p>
            <a:pPr lvl="0"/>
            <a:endParaRPr lang="en-CA" noProof="0" smtClean="0"/>
          </a:p>
        </p:txBody>
      </p:sp>
      <p:sp>
        <p:nvSpPr>
          <p:cNvPr id="5" name="Rectangle 5"/>
          <p:cNvSpPr>
            <a:spLocks noGrp="1" noChangeArrowheads="1"/>
          </p:cNvSpPr>
          <p:nvPr>
            <p:ph type="sldNum" sz="quarter" idx="10"/>
          </p:nvPr>
        </p:nvSpPr>
        <p:spPr>
          <a:ln/>
        </p:spPr>
        <p:txBody>
          <a:bodyPr/>
          <a:lstStyle>
            <a:lvl1pPr>
              <a:defRPr/>
            </a:lvl1pPr>
          </a:lstStyle>
          <a:p>
            <a:pPr>
              <a:defRPr/>
            </a:pPr>
            <a:fld id="{9E6A9112-BC23-4E71-B08F-31E67A86233B}" type="slidenum">
              <a:rPr lang="en-US">
                <a:solidFill>
                  <a:srgbClr val="E41C23"/>
                </a:solidFill>
              </a:rPr>
              <a:pPr>
                <a:defRPr/>
              </a:pPr>
              <a:t>‹#›</a:t>
            </a:fld>
            <a:endParaRPr lang="en-US">
              <a:solidFill>
                <a:srgbClr val="E41C2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ADED7D96-0C24-4048-812B-E22EC23A579C}" type="datetime1">
              <a:rPr lang="en-US"/>
              <a:pPr>
                <a:defRPr/>
              </a:pPr>
              <a:t>12/4/2011</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712A536-A2A3-41B4-AF85-5431A45350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a:prstGeom prst="rect">
            <a:avLst/>
          </a:prstGeo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D1E0299-E361-443A-BD27-11E1F0E3648E}" type="datetime1">
              <a:rPr lang="en-US"/>
              <a:pPr>
                <a:defRPr/>
              </a:pPr>
              <a:t>12/4/2011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D4BFA41-23FE-41E5-A1F6-F3A6E0A127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a:prstGeom prst="rect">
            <a:avLst/>
          </a:prstGeo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a:prstGeom prst="rect">
            <a:avLst/>
          </a:prstGeo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8CCC70DD-E75F-4F8D-90B9-E1E002C0839A}" type="datetime1">
              <a:rPr lang="en-US"/>
              <a:pPr>
                <a:defRPr/>
              </a:pPr>
              <a:t>12/4/2011</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0961F5E-EB5A-453B-91F2-4C7C811185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a:prstGeom prst="rect">
            <a:avLst/>
          </a:prstGeo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a:prstGeom prst="rect">
            <a:avLst/>
          </a:prstGeo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a:prstGeom prst="rect">
            <a:avLst/>
          </a:prstGeo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a:prstGeom prst="rect">
            <a:avLst/>
          </a:prstGeo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175A0CE1-8D6E-484A-A353-D936AE6975F3}" type="datetime1">
              <a:rPr lang="en-US"/>
              <a:pPr>
                <a:defRPr/>
              </a:pPr>
              <a:t>12/4/2011</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BD9E4F8E-32F4-4CC9-8BEE-7D82DE8870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067CC71B-710A-47BC-9A49-756DAF5A3DBE}" type="datetime1">
              <a:rPr lang="en-US"/>
              <a:pPr>
                <a:defRPr/>
              </a:pPr>
              <a:t>12/4/2011</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1FEDA3B-E7C5-40D8-BDA8-20963E60C62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23CFD854-FCB2-49EB-A445-5257B65D3BE8}" type="datetime1">
              <a:rPr lang="en-US"/>
              <a:pPr>
                <a:defRPr/>
              </a:pPr>
              <a:t>12/4/2011</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00B03C37-5FBA-4883-9243-6B95AF3DED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a:prstGeom prst="rect">
            <a:avLst/>
          </a:prstGeo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a:prstGeom prst="rect">
            <a:avLst/>
          </a:prstGeo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E8AD4E8D-6F4A-4934-8563-6B1652270D22}" type="datetime1">
              <a:rPr lang="en-US"/>
              <a:pPr>
                <a:defRPr/>
              </a:pPr>
              <a:t>12/4/2011</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7E2FBFD-B2E7-4B0E-B29D-4E546A44AE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a:prstGeom prst="rect">
            <a:avLst/>
          </a:prstGeo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3B2768BC-0618-4E89-A80F-421A42BCCC18}" type="datetime1">
              <a:rPr lang="en-US"/>
              <a:pPr>
                <a:defRPr/>
              </a:pPr>
              <a:t>12/4/2011</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B9D5A5F9-263A-4F95-A878-E04F80214A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24D"/>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p:nvSpPr>
        <p:spPr>
          <a:xfrm>
            <a:off x="304800" y="304800"/>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B7BCED24-E357-4BF6-A9D0-589D0F898AF6}" type="datetime1">
              <a:rPr lang="en-US"/>
              <a:pPr>
                <a:defRPr/>
              </a:pPr>
              <a:t>12/4/2011</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535776FF-6520-4DBF-B967-78B3B1B0E9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1" r:id="rId1"/>
    <p:sldLayoutId id="2147484384" r:id="rId2"/>
    <p:sldLayoutId id="2147484392" r:id="rId3"/>
    <p:sldLayoutId id="2147484385" r:id="rId4"/>
    <p:sldLayoutId id="2147484386" r:id="rId5"/>
    <p:sldLayoutId id="2147484387" r:id="rId6"/>
    <p:sldLayoutId id="2147484393" r:id="rId7"/>
    <p:sldLayoutId id="2147484388" r:id="rId8"/>
    <p:sldLayoutId id="2147484394" r:id="rId9"/>
    <p:sldLayoutId id="2147484389" r:id="rId10"/>
    <p:sldLayoutId id="2147484390" r:id="rId11"/>
    <p:sldLayoutId id="2147484395" r:id="rId12"/>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533319" y="581106"/>
            <a:ext cx="4495881" cy="922232"/>
          </a:xfrm>
          <a:prstGeom prst="rect">
            <a:avLst/>
          </a:prstGeom>
          <a:noFill/>
        </p:spPr>
      </p:pic>
      <p:pic>
        <p:nvPicPr>
          <p:cNvPr id="6150" name="Picture 5" descr="IMG00014-20100812-1329[1].jpg"/>
          <p:cNvPicPr>
            <a:picLocks noChangeAspect="1"/>
          </p:cNvPicPr>
          <p:nvPr/>
        </p:nvPicPr>
        <p:blipFill>
          <a:blip r:embed="rId4" cstate="print"/>
          <a:srcRect t="4167"/>
          <a:stretch>
            <a:fillRect/>
          </a:stretch>
        </p:blipFill>
        <p:spPr bwMode="auto">
          <a:xfrm>
            <a:off x="1524000" y="2124075"/>
            <a:ext cx="6096000" cy="2655454"/>
          </a:xfrm>
          <a:prstGeom prst="rect">
            <a:avLst/>
          </a:prstGeom>
          <a:noFill/>
          <a:ln w="12700">
            <a:solidFill>
              <a:schemeClr val="tx1"/>
            </a:solidFill>
            <a:miter lim="800000"/>
            <a:headEnd/>
            <a:tailEnd/>
          </a:ln>
        </p:spPr>
      </p:pic>
      <p:sp>
        <p:nvSpPr>
          <p:cNvPr id="7" name="Rectangle 6"/>
          <p:cNvSpPr/>
          <p:nvPr/>
        </p:nvSpPr>
        <p:spPr>
          <a:xfrm>
            <a:off x="1598136" y="1295400"/>
            <a:ext cx="3962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1"/>
          <p:cNvSpPr txBox="1">
            <a:spLocks/>
          </p:cNvSpPr>
          <p:nvPr/>
        </p:nvSpPr>
        <p:spPr>
          <a:xfrm>
            <a:off x="3635825" y="1143000"/>
            <a:ext cx="1524000" cy="441325"/>
          </a:xfrm>
          <a:prstGeom prst="rect">
            <a:avLst/>
          </a:prstGeom>
        </p:spPr>
        <p:txBody>
          <a:bodyPr vert="horz" lIns="45720" rIns="45720" bIns="45720" anchor="b">
            <a:normAutofit/>
          </a:bodyPr>
          <a:lstStyle/>
          <a:p>
            <a:pPr marL="0" marR="0" lvl="0" indent="0" defTabSz="914400" eaLnBrk="0" latinLnBrk="0" hangingPunct="0">
              <a:lnSpc>
                <a:spcPct val="100000"/>
              </a:lnSpc>
              <a:buClrTx/>
              <a:buSzTx/>
              <a:buFontTx/>
              <a:buNone/>
              <a:tabLst/>
              <a:defRPr/>
            </a:pPr>
            <a:r>
              <a:rPr lang="en-US" sz="1600" b="1" i="1" dirty="0" smtClean="0">
                <a:solidFill>
                  <a:srgbClr val="0070C0"/>
                </a:solidFill>
                <a:latin typeface="Arial" pitchFamily="34" charset="0"/>
                <a:ea typeface="+mj-ea"/>
                <a:cs typeface="Arial" pitchFamily="34" charset="0"/>
              </a:rPr>
              <a:t>TSX-V: MVW</a:t>
            </a:r>
          </a:p>
        </p:txBody>
      </p:sp>
      <p:sp>
        <p:nvSpPr>
          <p:cNvPr id="11" name="Title 1"/>
          <p:cNvSpPr txBox="1">
            <a:spLocks/>
          </p:cNvSpPr>
          <p:nvPr/>
        </p:nvSpPr>
        <p:spPr>
          <a:xfrm>
            <a:off x="1499286" y="5029200"/>
            <a:ext cx="7010400" cy="441325"/>
          </a:xfrm>
          <a:prstGeom prst="rect">
            <a:avLst/>
          </a:prstGeom>
        </p:spPr>
        <p:txBody>
          <a:bodyPr vert="horz" lIns="45720" rIns="45720" bIns="45720" anchor="b">
            <a:norm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1" i="1" u="none" strike="noStrike" kern="1200" cap="none" spc="0" normalizeH="0" baseline="0" noProof="0" dirty="0" smtClean="0">
                <a:ln>
                  <a:noFill/>
                </a:ln>
                <a:solidFill>
                  <a:srgbClr val="0070C0"/>
                </a:solidFill>
                <a:uLnTx/>
                <a:uFillTx/>
                <a:latin typeface="Arial" pitchFamily="34" charset="0"/>
                <a:ea typeface="+mj-ea"/>
                <a:cs typeface="Arial" pitchFamily="34" charset="0"/>
              </a:rPr>
              <a:t>Emerging Light Oil Focused</a:t>
            </a:r>
            <a:r>
              <a:rPr kumimoji="0" lang="en-US" b="1" i="1" u="none" strike="noStrike" kern="1200" cap="none" spc="0" normalizeH="0" noProof="0" dirty="0" smtClean="0">
                <a:ln>
                  <a:noFill/>
                </a:ln>
                <a:solidFill>
                  <a:srgbClr val="0070C0"/>
                </a:solidFill>
                <a:uLnTx/>
                <a:uFillTx/>
                <a:latin typeface="Arial" pitchFamily="34" charset="0"/>
                <a:ea typeface="+mj-ea"/>
                <a:cs typeface="Arial" pitchFamily="34" charset="0"/>
              </a:rPr>
              <a:t> Junior South of the Border </a:t>
            </a:r>
            <a:endParaRPr kumimoji="0" lang="en-US" b="1" i="1" u="none" strike="noStrike" kern="1200" cap="none" spc="0" normalizeH="0" baseline="0" noProof="0" dirty="0" smtClean="0">
              <a:ln>
                <a:noFill/>
              </a:ln>
              <a:solidFill>
                <a:srgbClr val="0070C0"/>
              </a:solidFill>
              <a:uLnTx/>
              <a:uFillTx/>
              <a:latin typeface="Arial" pitchFamily="34" charset="0"/>
              <a:ea typeface="+mj-ea"/>
              <a:cs typeface="Arial" pitchFamily="34" charset="0"/>
            </a:endParaRPr>
          </a:p>
        </p:txBody>
      </p:sp>
      <p:sp>
        <p:nvSpPr>
          <p:cNvPr id="13" name="Title 1"/>
          <p:cNvSpPr txBox="1">
            <a:spLocks/>
          </p:cNvSpPr>
          <p:nvPr/>
        </p:nvSpPr>
        <p:spPr>
          <a:xfrm>
            <a:off x="1488375" y="5486400"/>
            <a:ext cx="7010400" cy="441325"/>
          </a:xfrm>
          <a:prstGeom prst="rect">
            <a:avLst/>
          </a:prstGeom>
        </p:spPr>
        <p:txBody>
          <a:bodyPr vert="horz" lIns="45720" rIns="45720" bIns="45720" anchor="b">
            <a:normAutofit/>
          </a:bodyPr>
          <a:lstStyle/>
          <a:p>
            <a:pPr eaLnBrk="0" hangingPunct="0">
              <a:defRPr/>
            </a:pPr>
            <a:r>
              <a:rPr lang="en-US" sz="1600" b="1" i="1" dirty="0" smtClean="0">
                <a:solidFill>
                  <a:srgbClr val="0070C0"/>
                </a:solidFill>
                <a:latin typeface="Arial" pitchFamily="34" charset="0"/>
                <a:ea typeface="+mj-ea"/>
                <a:cs typeface="Arial" pitchFamily="34" charset="0"/>
              </a:rPr>
              <a:t>November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24D"/>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228600"/>
            <a:ext cx="8183880" cy="1051560"/>
          </a:xfrm>
        </p:spPr>
        <p:txBody>
          <a:bodyPr>
            <a:normAutofit/>
          </a:bodyPr>
          <a:lstStyle/>
          <a:p>
            <a:pP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Drilling Activity in Interest Areas continued</a:t>
            </a:r>
          </a:p>
        </p:txBody>
      </p:sp>
      <p:sp>
        <p:nvSpPr>
          <p:cNvPr id="4" name="Slide Number Placeholder 3"/>
          <p:cNvSpPr>
            <a:spLocks noGrp="1"/>
          </p:cNvSpPr>
          <p:nvPr>
            <p:ph type="sldNum" sz="quarter" idx="12"/>
          </p:nvPr>
        </p:nvSpPr>
        <p:spPr>
          <a:xfrm>
            <a:off x="8686800" y="6492875"/>
            <a:ext cx="457200" cy="365125"/>
          </a:xfrm>
        </p:spPr>
        <p:txBody>
          <a:bodyPr/>
          <a:lstStyle/>
          <a:p>
            <a:pPr>
              <a:defRPr/>
            </a:pPr>
            <a:fld id="{D712A536-A2A3-41B4-AF85-5431A453506E}" type="slidenum">
              <a:rPr lang="en-US" b="1" smtClean="0">
                <a:solidFill>
                  <a:schemeClr val="tx1"/>
                </a:solidFill>
              </a:rPr>
              <a:pPr>
                <a:defRPr/>
              </a:pPr>
              <a:t>10</a:t>
            </a:fld>
            <a:endParaRPr lang="en-US" b="1" dirty="0">
              <a:solidFill>
                <a:schemeClr val="tx1"/>
              </a:solidFill>
            </a:endParaRPr>
          </a:p>
        </p:txBody>
      </p:sp>
      <p:pic>
        <p:nvPicPr>
          <p:cNvPr id="1027" name="Picture 3"/>
          <p:cNvPicPr>
            <a:picLocks noGrp="1" noChangeAspect="1" noChangeArrowheads="1"/>
          </p:cNvPicPr>
          <p:nvPr>
            <p:ph idx="1"/>
          </p:nvPr>
        </p:nvPicPr>
        <p:blipFill>
          <a:blip r:embed="rId4" cstate="print"/>
          <a:srcRect/>
          <a:stretch>
            <a:fillRect/>
          </a:stretch>
        </p:blipFill>
        <p:spPr bwMode="auto">
          <a:xfrm>
            <a:off x="381000" y="914400"/>
            <a:ext cx="6553200" cy="5457740"/>
          </a:xfrm>
          <a:prstGeom prst="rect">
            <a:avLst/>
          </a:prstGeom>
          <a:noFill/>
          <a:ln w="9525">
            <a:solidFill>
              <a:schemeClr val="tx1"/>
            </a:solidFill>
            <a:miter lim="800000"/>
            <a:headEnd/>
            <a:tailEnd/>
          </a:ln>
        </p:spPr>
      </p:pic>
      <p:sp>
        <p:nvSpPr>
          <p:cNvPr id="8" name="TextBox 7"/>
          <p:cNvSpPr txBox="1"/>
          <p:nvPr/>
        </p:nvSpPr>
        <p:spPr>
          <a:xfrm>
            <a:off x="7239000" y="1066800"/>
            <a:ext cx="1676400" cy="646331"/>
          </a:xfrm>
          <a:prstGeom prst="rect">
            <a:avLst/>
          </a:prstGeom>
          <a:noFill/>
        </p:spPr>
        <p:txBody>
          <a:bodyPr wrap="square" rtlCol="0">
            <a:spAutoFit/>
          </a:bodyPr>
          <a:lstStyle/>
          <a:p>
            <a:r>
              <a:rPr lang="en-US" sz="900" b="1" dirty="0" smtClean="0">
                <a:latin typeface="Calibri" pitchFamily="34" charset="0"/>
              </a:rPr>
              <a:t>Brigham Exploration </a:t>
            </a:r>
            <a:r>
              <a:rPr lang="en-US" sz="900" dirty="0" smtClean="0">
                <a:latin typeface="Calibri" pitchFamily="34" charset="0"/>
              </a:rPr>
              <a:t>– </a:t>
            </a:r>
            <a:r>
              <a:rPr lang="en-US" sz="900" dirty="0" err="1" smtClean="0">
                <a:latin typeface="Calibri" pitchFamily="34" charset="0"/>
              </a:rPr>
              <a:t>Gobbs</a:t>
            </a:r>
            <a:r>
              <a:rPr lang="en-US" sz="900" dirty="0" smtClean="0">
                <a:latin typeface="Calibri" pitchFamily="34" charset="0"/>
              </a:rPr>
              <a:t> 17-8 1H – IP – 1,808 BOPD</a:t>
            </a:r>
          </a:p>
          <a:p>
            <a:r>
              <a:rPr lang="en-US" sz="900" dirty="0" smtClean="0">
                <a:latin typeface="Calibri" pitchFamily="34" charset="0"/>
              </a:rPr>
              <a:t>Roosevelt County, MT</a:t>
            </a:r>
          </a:p>
          <a:p>
            <a:r>
              <a:rPr lang="en-US" sz="900" dirty="0" smtClean="0">
                <a:latin typeface="Calibri" pitchFamily="34" charset="0"/>
              </a:rPr>
              <a:t>1280 acre spacing</a:t>
            </a:r>
            <a:endParaRPr lang="en-US" sz="900" dirty="0">
              <a:latin typeface="Calibri" pitchFamily="34" charset="0"/>
            </a:endParaRPr>
          </a:p>
        </p:txBody>
      </p:sp>
      <p:sp>
        <p:nvSpPr>
          <p:cNvPr id="9" name="TextBox 8"/>
          <p:cNvSpPr txBox="1"/>
          <p:nvPr/>
        </p:nvSpPr>
        <p:spPr>
          <a:xfrm>
            <a:off x="6934200" y="10668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11" name="TextBox 10"/>
          <p:cNvSpPr txBox="1"/>
          <p:nvPr/>
        </p:nvSpPr>
        <p:spPr>
          <a:xfrm>
            <a:off x="1371600" y="55626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12" name="TextBox 11"/>
          <p:cNvSpPr txBox="1"/>
          <p:nvPr/>
        </p:nvSpPr>
        <p:spPr>
          <a:xfrm>
            <a:off x="6934200" y="17526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14" name="TextBox 13"/>
          <p:cNvSpPr txBox="1"/>
          <p:nvPr/>
        </p:nvSpPr>
        <p:spPr>
          <a:xfrm>
            <a:off x="7239000" y="1828800"/>
            <a:ext cx="1524000" cy="646331"/>
          </a:xfrm>
          <a:prstGeom prst="rect">
            <a:avLst/>
          </a:prstGeom>
          <a:noFill/>
        </p:spPr>
        <p:txBody>
          <a:bodyPr wrap="square" rtlCol="0">
            <a:spAutoFit/>
          </a:bodyPr>
          <a:lstStyle/>
          <a:p>
            <a:r>
              <a:rPr lang="en-US" sz="900" b="1" dirty="0" err="1" smtClean="0">
                <a:latin typeface="Calibri" pitchFamily="34" charset="0"/>
              </a:rPr>
              <a:t>GeoResources</a:t>
            </a:r>
            <a:r>
              <a:rPr lang="en-US" sz="900" b="1" dirty="0" smtClean="0">
                <a:latin typeface="Calibri" pitchFamily="34" charset="0"/>
              </a:rPr>
              <a:t>, Inc- </a:t>
            </a:r>
            <a:r>
              <a:rPr lang="en-US" sz="900" dirty="0" smtClean="0">
                <a:latin typeface="Calibri" pitchFamily="34" charset="0"/>
              </a:rPr>
              <a:t>Carlson 1-11H - IP- 685 </a:t>
            </a:r>
            <a:r>
              <a:rPr lang="en-US" sz="900" dirty="0" err="1" smtClean="0">
                <a:latin typeface="Calibri" pitchFamily="34" charset="0"/>
              </a:rPr>
              <a:t>boe</a:t>
            </a:r>
            <a:r>
              <a:rPr lang="en-US" sz="900" dirty="0" smtClean="0">
                <a:latin typeface="Calibri" pitchFamily="34" charset="0"/>
              </a:rPr>
              <a:t>/d</a:t>
            </a:r>
          </a:p>
          <a:p>
            <a:r>
              <a:rPr lang="en-US" sz="900" dirty="0" smtClean="0">
                <a:latin typeface="Calibri" pitchFamily="34" charset="0"/>
              </a:rPr>
              <a:t>Williams County, ND</a:t>
            </a:r>
          </a:p>
          <a:p>
            <a:r>
              <a:rPr lang="en-US" sz="900" dirty="0" smtClean="0">
                <a:latin typeface="Calibri" pitchFamily="34" charset="0"/>
              </a:rPr>
              <a:t> Short Leg-640 </a:t>
            </a:r>
            <a:endParaRPr lang="en-US" sz="900" dirty="0">
              <a:latin typeface="Calibri" pitchFamily="34" charset="0"/>
            </a:endParaRPr>
          </a:p>
        </p:txBody>
      </p:sp>
      <p:sp>
        <p:nvSpPr>
          <p:cNvPr id="15" name="TextBox 14"/>
          <p:cNvSpPr txBox="1"/>
          <p:nvPr/>
        </p:nvSpPr>
        <p:spPr>
          <a:xfrm>
            <a:off x="4114800" y="25146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17" name="Oval 16"/>
          <p:cNvSpPr/>
          <p:nvPr/>
        </p:nvSpPr>
        <p:spPr>
          <a:xfrm>
            <a:off x="914400" y="990600"/>
            <a:ext cx="10668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 y="2286000"/>
            <a:ext cx="1676400" cy="400110"/>
          </a:xfrm>
          <a:prstGeom prst="rect">
            <a:avLst/>
          </a:prstGeom>
          <a:solidFill>
            <a:srgbClr val="6A90CA"/>
          </a:solidFill>
          <a:ln w="12700">
            <a:solidFill>
              <a:schemeClr val="tx1"/>
            </a:solidFill>
            <a:miter lim="800000"/>
            <a:headEnd/>
            <a:tailEnd/>
          </a:ln>
        </p:spPr>
        <p:txBody>
          <a:bodyPr wrap="square">
            <a:spAutoFit/>
          </a:bodyPr>
          <a:lstStyle/>
          <a:p>
            <a:pPr algn="ctr"/>
            <a:r>
              <a:rPr lang="en-US" sz="1000" b="1" dirty="0" smtClean="0">
                <a:solidFill>
                  <a:schemeClr val="bg1"/>
                </a:solidFill>
                <a:latin typeface="Calibri" pitchFamily="34" charset="0"/>
                <a:cs typeface="Times New Roman" pitchFamily="18" charset="0"/>
              </a:rPr>
              <a:t>Stephens Energy LLC Spacing units</a:t>
            </a:r>
          </a:p>
        </p:txBody>
      </p:sp>
      <p:sp>
        <p:nvSpPr>
          <p:cNvPr id="19" name="Oval 18"/>
          <p:cNvSpPr/>
          <p:nvPr/>
        </p:nvSpPr>
        <p:spPr>
          <a:xfrm>
            <a:off x="381000" y="2667000"/>
            <a:ext cx="3733800" cy="213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76400" y="3810000"/>
            <a:ext cx="1905000" cy="400110"/>
          </a:xfrm>
          <a:prstGeom prst="rect">
            <a:avLst/>
          </a:prstGeom>
          <a:solidFill>
            <a:srgbClr val="6A90CA"/>
          </a:solidFill>
          <a:ln w="12700">
            <a:solidFill>
              <a:schemeClr val="tx1"/>
            </a:solidFill>
            <a:miter lim="800000"/>
            <a:headEnd/>
            <a:tailEnd/>
          </a:ln>
        </p:spPr>
        <p:txBody>
          <a:bodyPr wrap="square">
            <a:spAutoFit/>
          </a:bodyPr>
          <a:lstStyle/>
          <a:p>
            <a:pPr algn="ctr"/>
            <a:r>
              <a:rPr lang="en-US" sz="1000" b="1" dirty="0" smtClean="0">
                <a:solidFill>
                  <a:schemeClr val="bg1"/>
                </a:solidFill>
                <a:latin typeface="Calibri" pitchFamily="34" charset="0"/>
                <a:cs typeface="Times New Roman" pitchFamily="18" charset="0"/>
              </a:rPr>
              <a:t>Marathon, Brigham, and Whiting Spacing units</a:t>
            </a:r>
          </a:p>
        </p:txBody>
      </p:sp>
      <p:sp>
        <p:nvSpPr>
          <p:cNvPr id="21" name="TextBox 20"/>
          <p:cNvSpPr txBox="1"/>
          <p:nvPr/>
        </p:nvSpPr>
        <p:spPr>
          <a:xfrm>
            <a:off x="6934200" y="25146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22" name="TextBox 21"/>
          <p:cNvSpPr txBox="1"/>
          <p:nvPr/>
        </p:nvSpPr>
        <p:spPr>
          <a:xfrm>
            <a:off x="7239000" y="3429000"/>
            <a:ext cx="1600200" cy="784830"/>
          </a:xfrm>
          <a:prstGeom prst="rect">
            <a:avLst/>
          </a:prstGeom>
          <a:noFill/>
        </p:spPr>
        <p:txBody>
          <a:bodyPr wrap="square" rtlCol="0">
            <a:spAutoFit/>
          </a:bodyPr>
          <a:lstStyle/>
          <a:p>
            <a:r>
              <a:rPr lang="en-US" sz="900" b="1" dirty="0" err="1" smtClean="0">
                <a:latin typeface="Calibri" pitchFamily="34" charset="0"/>
              </a:rPr>
              <a:t>GeoResources</a:t>
            </a:r>
            <a:r>
              <a:rPr lang="en-US" sz="900" b="1" dirty="0" smtClean="0">
                <a:latin typeface="Calibri" pitchFamily="34" charset="0"/>
              </a:rPr>
              <a:t>, Inc </a:t>
            </a:r>
            <a:r>
              <a:rPr lang="en-US" sz="900" dirty="0" smtClean="0">
                <a:latin typeface="Calibri" pitchFamily="34" charset="0"/>
              </a:rPr>
              <a:t>– Olson 1-21-16H – waiting on IP</a:t>
            </a:r>
          </a:p>
          <a:p>
            <a:r>
              <a:rPr lang="en-US" sz="900" dirty="0" smtClean="0">
                <a:latin typeface="Calibri" pitchFamily="34" charset="0"/>
              </a:rPr>
              <a:t>Roosevelt County, MT</a:t>
            </a:r>
          </a:p>
          <a:p>
            <a:r>
              <a:rPr lang="en-US" sz="900" dirty="0" smtClean="0">
                <a:latin typeface="Calibri" pitchFamily="34" charset="0"/>
              </a:rPr>
              <a:t>1280 acre spacing</a:t>
            </a:r>
          </a:p>
          <a:p>
            <a:r>
              <a:rPr lang="en-US" sz="900" dirty="0" smtClean="0">
                <a:latin typeface="Calibri" pitchFamily="34" charset="0"/>
              </a:rPr>
              <a:t>MVW-12.5% Working Interest </a:t>
            </a:r>
            <a:endParaRPr lang="en-US" sz="900" dirty="0">
              <a:latin typeface="Calibri" pitchFamily="34" charset="0"/>
            </a:endParaRPr>
          </a:p>
        </p:txBody>
      </p:sp>
      <p:sp>
        <p:nvSpPr>
          <p:cNvPr id="23" name="TextBox 22"/>
          <p:cNvSpPr txBox="1"/>
          <p:nvPr/>
        </p:nvSpPr>
        <p:spPr>
          <a:xfrm>
            <a:off x="4495800" y="33528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24" name="TextBox 23"/>
          <p:cNvSpPr txBox="1"/>
          <p:nvPr/>
        </p:nvSpPr>
        <p:spPr>
          <a:xfrm>
            <a:off x="4960951" y="5661322"/>
            <a:ext cx="1981200" cy="707886"/>
          </a:xfrm>
          <a:prstGeom prst="rect">
            <a:avLst/>
          </a:prstGeom>
          <a:solidFill>
            <a:srgbClr val="6A90CA"/>
          </a:solidFill>
          <a:ln w="12700">
            <a:solidFill>
              <a:schemeClr val="tx1"/>
            </a:solidFill>
            <a:miter lim="800000"/>
            <a:headEnd/>
            <a:tailEnd/>
          </a:ln>
        </p:spPr>
        <p:txBody>
          <a:bodyPr wrap="square">
            <a:spAutoFit/>
          </a:bodyPr>
          <a:lstStyle/>
          <a:p>
            <a:pPr algn="ctr"/>
            <a:r>
              <a:rPr lang="en-US" sz="800" b="1" u="sng" dirty="0" smtClean="0">
                <a:solidFill>
                  <a:schemeClr val="bg1"/>
                </a:solidFill>
                <a:latin typeface="Calibri" pitchFamily="34" charset="0"/>
                <a:cs typeface="Times New Roman" pitchFamily="18" charset="0"/>
              </a:rPr>
              <a:t>Northern Stateline/Medicine Lake Project</a:t>
            </a:r>
          </a:p>
          <a:p>
            <a:r>
              <a:rPr lang="en-US" sz="800" b="1" dirty="0" smtClean="0">
                <a:solidFill>
                  <a:schemeClr val="bg1"/>
                </a:solidFill>
                <a:latin typeface="Calibri" pitchFamily="34" charset="0"/>
                <a:cs typeface="Times New Roman" pitchFamily="18" charset="0"/>
              </a:rPr>
              <a:t>Stateline- Yellow</a:t>
            </a:r>
          </a:p>
          <a:p>
            <a:r>
              <a:rPr lang="en-US" sz="800" b="1" dirty="0" smtClean="0">
                <a:solidFill>
                  <a:schemeClr val="bg1"/>
                </a:solidFill>
                <a:latin typeface="Calibri" pitchFamily="34" charset="0"/>
                <a:cs typeface="Times New Roman" pitchFamily="18" charset="0"/>
              </a:rPr>
              <a:t>Medicine Lake- Orange</a:t>
            </a:r>
          </a:p>
          <a:p>
            <a:r>
              <a:rPr lang="en-US" sz="800" b="1" dirty="0" smtClean="0">
                <a:solidFill>
                  <a:schemeClr val="bg1"/>
                </a:solidFill>
                <a:latin typeface="Calibri" pitchFamily="34" charset="0"/>
                <a:cs typeface="Times New Roman" pitchFamily="18" charset="0"/>
              </a:rPr>
              <a:t>MVW Spacing Unit- Blue</a:t>
            </a:r>
          </a:p>
          <a:p>
            <a:r>
              <a:rPr lang="en-US" sz="800" b="1" dirty="0" smtClean="0">
                <a:solidFill>
                  <a:schemeClr val="bg1"/>
                </a:solidFill>
                <a:latin typeface="Calibri" pitchFamily="34" charset="0"/>
                <a:cs typeface="Times New Roman" pitchFamily="18" charset="0"/>
              </a:rPr>
              <a:t>Competitor Spacing Unit- Pink</a:t>
            </a:r>
            <a:endParaRPr lang="en-US" sz="1000" b="1" dirty="0" smtClean="0">
              <a:solidFill>
                <a:schemeClr val="bg1"/>
              </a:solidFill>
              <a:latin typeface="Calibri" pitchFamily="34" charset="0"/>
              <a:cs typeface="Times New Roman" pitchFamily="18" charset="0"/>
            </a:endParaRPr>
          </a:p>
        </p:txBody>
      </p:sp>
      <p:sp>
        <p:nvSpPr>
          <p:cNvPr id="25" name="TextBox 24"/>
          <p:cNvSpPr txBox="1"/>
          <p:nvPr/>
        </p:nvSpPr>
        <p:spPr>
          <a:xfrm>
            <a:off x="7239000" y="2667000"/>
            <a:ext cx="1524000" cy="646331"/>
          </a:xfrm>
          <a:prstGeom prst="rect">
            <a:avLst/>
          </a:prstGeom>
          <a:noFill/>
        </p:spPr>
        <p:txBody>
          <a:bodyPr wrap="square" rtlCol="0">
            <a:spAutoFit/>
          </a:bodyPr>
          <a:lstStyle/>
          <a:p>
            <a:r>
              <a:rPr lang="en-US" sz="900" b="1" dirty="0" smtClean="0">
                <a:latin typeface="Calibri" pitchFamily="34" charset="0"/>
              </a:rPr>
              <a:t>Oasis </a:t>
            </a:r>
            <a:r>
              <a:rPr lang="en-US" sz="900" dirty="0" smtClean="0">
                <a:latin typeface="Calibri" pitchFamily="34" charset="0"/>
              </a:rPr>
              <a:t>– Bean 5703 42-34h – IP – 1346 BOPD</a:t>
            </a:r>
          </a:p>
          <a:p>
            <a:r>
              <a:rPr lang="en-US" sz="900" dirty="0" smtClean="0">
                <a:latin typeface="Calibri" pitchFamily="34" charset="0"/>
              </a:rPr>
              <a:t>Williams County, ND</a:t>
            </a:r>
          </a:p>
          <a:p>
            <a:r>
              <a:rPr lang="en-US" sz="900" dirty="0" smtClean="0">
                <a:latin typeface="Calibri" pitchFamily="34" charset="0"/>
              </a:rPr>
              <a:t>1280 acre spacing</a:t>
            </a:r>
            <a:endParaRPr lang="en-US" sz="900" dirty="0">
              <a:latin typeface="Calibri" pitchFamily="34" charset="0"/>
            </a:endParaRPr>
          </a:p>
        </p:txBody>
      </p:sp>
      <p:sp>
        <p:nvSpPr>
          <p:cNvPr id="26" name="TextBox 25"/>
          <p:cNvSpPr txBox="1"/>
          <p:nvPr/>
        </p:nvSpPr>
        <p:spPr>
          <a:xfrm>
            <a:off x="1371600" y="48006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27" name="TextBox 26"/>
          <p:cNvSpPr txBox="1"/>
          <p:nvPr/>
        </p:nvSpPr>
        <p:spPr>
          <a:xfrm>
            <a:off x="6934200" y="33528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pic>
        <p:nvPicPr>
          <p:cNvPr id="29" name="Picture 2" descr="Mountainview Energy Ltd. (MVW)"/>
          <p:cNvPicPr>
            <a:picLocks noChangeAspect="1" noChangeArrowheads="1"/>
          </p:cNvPicPr>
          <p:nvPr/>
        </p:nvPicPr>
        <p:blipFill>
          <a:blip r:embed="rId5"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8100"/>
            <a:ext cx="8183880" cy="1051560"/>
          </a:xfrm>
        </p:spPr>
        <p:txBody>
          <a:bodyPr>
            <a:normAutofit/>
          </a:bodyPr>
          <a:lstStyle/>
          <a:p>
            <a:pPr>
              <a:defRPr/>
            </a:pPr>
            <a:r>
              <a:rPr lang="en-US" sz="2800" i="1" dirty="0" err="1" smtClean="0">
                <a:solidFill>
                  <a:srgbClr val="0070C0"/>
                </a:solidFill>
                <a:effectLst>
                  <a:outerShdw sx="1000" sy="1000" algn="tl" rotWithShape="0">
                    <a:srgbClr val="000000"/>
                  </a:outerShdw>
                </a:effectLst>
                <a:latin typeface="Arial" pitchFamily="34" charset="0"/>
                <a:cs typeface="Arial" pitchFamily="34" charset="0"/>
              </a:rPr>
              <a:t>Mountainviews</a:t>
            </a:r>
            <a:r>
              <a:rPr lang="en-US" sz="2800" i="1" dirty="0" smtClean="0">
                <a:solidFill>
                  <a:srgbClr val="0070C0"/>
                </a:solidFill>
                <a:effectLst>
                  <a:outerShdw sx="1000" sy="1000" algn="tl" rotWithShape="0">
                    <a:srgbClr val="000000"/>
                  </a:outerShdw>
                </a:effectLst>
                <a:latin typeface="Arial" pitchFamily="34" charset="0"/>
                <a:cs typeface="Arial" pitchFamily="34" charset="0"/>
              </a:rPr>
              <a:t> Non-Operated </a:t>
            </a:r>
            <a:r>
              <a:rPr lang="en-US" sz="2800" i="1" dirty="0" err="1" smtClean="0">
                <a:solidFill>
                  <a:srgbClr val="0070C0"/>
                </a:solidFill>
                <a:effectLst>
                  <a:outerShdw sx="1000" sy="1000" algn="tl" rotWithShape="0">
                    <a:srgbClr val="000000"/>
                  </a:outerShdw>
                </a:effectLst>
                <a:latin typeface="Arial" pitchFamily="34" charset="0"/>
                <a:cs typeface="Arial" pitchFamily="34" charset="0"/>
              </a:rPr>
              <a:t>Bakken</a:t>
            </a:r>
            <a:r>
              <a:rPr lang="en-US" sz="2800" i="1" dirty="0" smtClean="0">
                <a:solidFill>
                  <a:srgbClr val="0070C0"/>
                </a:solidFill>
                <a:effectLst>
                  <a:outerShdw sx="1000" sy="1000" algn="tl" rotWithShape="0">
                    <a:srgbClr val="000000"/>
                  </a:outerShdw>
                </a:effectLst>
                <a:latin typeface="Arial" pitchFamily="34" charset="0"/>
                <a:cs typeface="Arial" pitchFamily="34" charset="0"/>
              </a:rPr>
              <a:t> Wells</a:t>
            </a:r>
          </a:p>
        </p:txBody>
      </p:sp>
      <p:sp>
        <p:nvSpPr>
          <p:cNvPr id="4" name="Slide Number Placeholder 3"/>
          <p:cNvSpPr>
            <a:spLocks noGrp="1"/>
          </p:cNvSpPr>
          <p:nvPr>
            <p:ph type="sldNum" sz="quarter" idx="12"/>
          </p:nvPr>
        </p:nvSpPr>
        <p:spPr>
          <a:xfrm>
            <a:off x="8686800" y="6492875"/>
            <a:ext cx="457200" cy="365125"/>
          </a:xfrm>
        </p:spPr>
        <p:txBody>
          <a:bodyPr/>
          <a:lstStyle/>
          <a:p>
            <a:pPr>
              <a:defRPr/>
            </a:pPr>
            <a:fld id="{D712A536-A2A3-41B4-AF85-5431A453506E}" type="slidenum">
              <a:rPr lang="en-US" b="1" smtClean="0">
                <a:solidFill>
                  <a:schemeClr val="tx1"/>
                </a:solidFill>
              </a:rPr>
              <a:pPr>
                <a:defRPr/>
              </a:pPr>
              <a:t>11</a:t>
            </a:fld>
            <a:endParaRPr lang="en-US" b="1" dirty="0">
              <a:solidFill>
                <a:schemeClr val="tx1"/>
              </a:solidFill>
            </a:endParaRPr>
          </a:p>
        </p:txBody>
      </p:sp>
      <p:graphicFrame>
        <p:nvGraphicFramePr>
          <p:cNvPr id="7" name="Table 6"/>
          <p:cNvGraphicFramePr>
            <a:graphicFrameLocks noGrp="1"/>
          </p:cNvGraphicFramePr>
          <p:nvPr/>
        </p:nvGraphicFramePr>
        <p:xfrm>
          <a:off x="762000" y="1447800"/>
          <a:ext cx="7620000" cy="2133603"/>
        </p:xfrm>
        <a:graphic>
          <a:graphicData uri="http://schemas.openxmlformats.org/drawingml/2006/table">
            <a:tbl>
              <a:tblPr firstRow="1" bandRow="1">
                <a:tableStyleId>{8799B23B-EC83-4686-B30A-512413B5E67A}</a:tableStyleId>
              </a:tblPr>
              <a:tblGrid>
                <a:gridCol w="1371600"/>
                <a:gridCol w="1720121"/>
                <a:gridCol w="1894590"/>
                <a:gridCol w="2633689"/>
              </a:tblGrid>
              <a:tr h="361071">
                <a:tc gridSpan="4">
                  <a:txBody>
                    <a:bodyPr/>
                    <a:lstStyle/>
                    <a:p>
                      <a:r>
                        <a:rPr lang="en-CA" sz="1600" b="1" dirty="0" smtClean="0">
                          <a:solidFill>
                            <a:schemeClr val="bg1"/>
                          </a:solidFill>
                          <a:latin typeface="Calibri" pitchFamily="34" charset="0"/>
                        </a:rPr>
                        <a:t>Non-Operated</a:t>
                      </a:r>
                      <a:r>
                        <a:rPr lang="en-CA" sz="1600" b="1" baseline="0" dirty="0" smtClean="0">
                          <a:solidFill>
                            <a:schemeClr val="bg1"/>
                          </a:solidFill>
                          <a:latin typeface="Calibri" pitchFamily="34" charset="0"/>
                        </a:rPr>
                        <a:t> </a:t>
                      </a:r>
                      <a:r>
                        <a:rPr lang="en-CA" sz="1600" b="1" baseline="0" dirty="0" err="1" smtClean="0">
                          <a:solidFill>
                            <a:schemeClr val="bg1"/>
                          </a:solidFill>
                          <a:latin typeface="Calibri" pitchFamily="34" charset="0"/>
                        </a:rPr>
                        <a:t>Bakken</a:t>
                      </a:r>
                      <a:r>
                        <a:rPr lang="en-CA" sz="1600" b="1" baseline="0" dirty="0" smtClean="0">
                          <a:solidFill>
                            <a:schemeClr val="bg1"/>
                          </a:solidFill>
                          <a:latin typeface="Calibri" pitchFamily="34" charset="0"/>
                        </a:rPr>
                        <a:t> Well list</a:t>
                      </a:r>
                      <a:endParaRPr lang="en-CA" sz="1600" b="1" dirty="0" smtClean="0">
                        <a:solidFill>
                          <a:schemeClr val="bg1"/>
                        </a:solidFill>
                        <a:latin typeface="Calibri"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hMerge="1">
                  <a:txBody>
                    <a:bodyPr/>
                    <a:lstStyle/>
                    <a:p>
                      <a:endParaRPr lang="en-US"/>
                    </a:p>
                  </a:txBody>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95422">
                <a:tc>
                  <a:txBody>
                    <a:bodyPr/>
                    <a:lstStyle/>
                    <a:p>
                      <a:r>
                        <a:rPr lang="en-CA" sz="1200" b="1" dirty="0" smtClean="0">
                          <a:solidFill>
                            <a:schemeClr val="bg1"/>
                          </a:solidFill>
                          <a:latin typeface="Calibri" pitchFamily="34" charset="0"/>
                        </a:rPr>
                        <a:t>Operator</a:t>
                      </a:r>
                      <a:endParaRPr lang="en-CA" sz="1200" b="1" dirty="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r>
                        <a:rPr lang="en-CA" sz="1200" b="1" dirty="0" smtClean="0">
                          <a:solidFill>
                            <a:schemeClr val="bg1"/>
                          </a:solidFill>
                          <a:latin typeface="Calibri" pitchFamily="34" charset="0"/>
                        </a:rPr>
                        <a:t>Well</a:t>
                      </a:r>
                      <a:r>
                        <a:rPr lang="en-CA" sz="1200" b="1" baseline="0" dirty="0" smtClean="0">
                          <a:solidFill>
                            <a:schemeClr val="bg1"/>
                          </a:solidFill>
                          <a:latin typeface="Calibri" pitchFamily="34" charset="0"/>
                        </a:rPr>
                        <a:t> Name/Location</a:t>
                      </a:r>
                      <a:endParaRPr lang="en-CA" sz="1200" b="1" dirty="0">
                        <a:solidFill>
                          <a:schemeClr val="bg1"/>
                        </a:solidFill>
                        <a:latin typeface="Calibri"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r>
                        <a:rPr lang="en-CA" sz="1200" b="1" dirty="0" smtClean="0">
                          <a:solidFill>
                            <a:schemeClr val="bg1"/>
                          </a:solidFill>
                          <a:latin typeface="Calibri" pitchFamily="34" charset="0"/>
                        </a:rPr>
                        <a:t>24 hour IP</a:t>
                      </a:r>
                      <a:endParaRPr lang="en-CA" sz="1200" b="1" dirty="0">
                        <a:solidFill>
                          <a:schemeClr val="bg1"/>
                        </a:solidFill>
                        <a:latin typeface="Calibri"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r>
                        <a:rPr lang="en-CA" sz="1200" b="1" dirty="0" smtClean="0">
                          <a:solidFill>
                            <a:schemeClr val="bg1"/>
                          </a:solidFill>
                          <a:latin typeface="Calibri" pitchFamily="34" charset="0"/>
                        </a:rPr>
                        <a:t>MVW’s Working Interest</a:t>
                      </a:r>
                      <a:endParaRPr lang="en-CA" sz="1200" b="1" dirty="0">
                        <a:solidFill>
                          <a:schemeClr val="bg1"/>
                        </a:solidFill>
                        <a:latin typeface="Calibri" pitchFamily="34"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95422">
                <a:tc>
                  <a:txBody>
                    <a:bodyPr/>
                    <a:lstStyle/>
                    <a:p>
                      <a:r>
                        <a:rPr lang="en-US" sz="1200" b="1" dirty="0" smtClean="0">
                          <a:latin typeface="Calibri" pitchFamily="34" charset="0"/>
                          <a:cs typeface="Times New Roman" pitchFamily="18" charset="0"/>
                        </a:rPr>
                        <a:t>G3 Operating</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latin typeface="Calibri" pitchFamily="34" charset="0"/>
                          <a:cs typeface="Times New Roman" pitchFamily="18" charset="0"/>
                        </a:rPr>
                        <a:t>Olson</a:t>
                      </a:r>
                      <a:r>
                        <a:rPr lang="en-US" sz="1200" b="1" baseline="0" dirty="0" smtClean="0">
                          <a:latin typeface="Calibri" pitchFamily="34" charset="0"/>
                          <a:cs typeface="Times New Roman" pitchFamily="18" charset="0"/>
                        </a:rPr>
                        <a:t> 1-21-16H</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TBD</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12.5%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5422">
                <a:tc>
                  <a:txBody>
                    <a:bodyPr/>
                    <a:lstStyle/>
                    <a:p>
                      <a:r>
                        <a:rPr lang="en-CA" sz="1200" b="1" dirty="0" smtClean="0">
                          <a:latin typeface="Calibri" pitchFamily="34" charset="0"/>
                        </a:rPr>
                        <a:t>Samson</a:t>
                      </a:r>
                      <a:r>
                        <a:rPr lang="en-CA" sz="1200" b="1" baseline="0" dirty="0" smtClean="0">
                          <a:latin typeface="Calibri" pitchFamily="34" charset="0"/>
                        </a:rPr>
                        <a:t> Resources</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dirty="0" err="1" smtClean="0">
                          <a:latin typeface="Calibri" pitchFamily="34" charset="0"/>
                        </a:rPr>
                        <a:t>Zuma</a:t>
                      </a:r>
                      <a:r>
                        <a:rPr lang="en-CA" sz="1200" b="1" dirty="0" smtClean="0">
                          <a:latin typeface="Calibri" pitchFamily="34" charset="0"/>
                        </a:rPr>
                        <a:t> 15-22-35-58H</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dirty="0" smtClean="0">
                          <a:latin typeface="Calibri" pitchFamily="34" charset="0"/>
                        </a:rPr>
                        <a:t>Waiting to spud</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dirty="0" smtClean="0">
                          <a:latin typeface="Calibri" pitchFamily="34" charset="0"/>
                        </a:rPr>
                        <a:t>TBD</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95422">
                <a:tc>
                  <a:txBody>
                    <a:bodyPr/>
                    <a:lstStyle/>
                    <a:p>
                      <a:r>
                        <a:rPr lang="en-CA" sz="1200" b="1" dirty="0" smtClean="0">
                          <a:latin typeface="Calibri" pitchFamily="34" charset="0"/>
                        </a:rPr>
                        <a:t>SM Energy</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err="1" smtClean="0">
                          <a:latin typeface="Calibri" pitchFamily="34" charset="0"/>
                        </a:rPr>
                        <a:t>Wolter</a:t>
                      </a:r>
                      <a:r>
                        <a:rPr lang="en-CA" sz="1200" b="1" baseline="0" dirty="0" smtClean="0">
                          <a:latin typeface="Calibri" pitchFamily="34" charset="0"/>
                        </a:rPr>
                        <a:t> 13-23H</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Confidential</a:t>
                      </a:r>
                      <a:r>
                        <a:rPr lang="en-CA" sz="1200" b="1" baseline="0" dirty="0" smtClean="0">
                          <a:latin typeface="Calibri" pitchFamily="34" charset="0"/>
                        </a:rPr>
                        <a:t> List</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1.8%</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5422">
                <a:tc>
                  <a:txBody>
                    <a:bodyPr/>
                    <a:lstStyle/>
                    <a:p>
                      <a:r>
                        <a:rPr lang="en-CA" sz="1200" b="1" dirty="0" smtClean="0">
                          <a:latin typeface="Calibri" pitchFamily="34" charset="0"/>
                        </a:rPr>
                        <a:t>Marathon Oil Corp</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dirty="0" smtClean="0">
                          <a:latin typeface="Calibri" pitchFamily="34" charset="0"/>
                        </a:rPr>
                        <a:t>T31N-R58E</a:t>
                      </a:r>
                      <a:r>
                        <a:rPr lang="en-CA" sz="1200" b="1" baseline="0" dirty="0" smtClean="0">
                          <a:latin typeface="Calibri" pitchFamily="34" charset="0"/>
                        </a:rPr>
                        <a:t> Sec. 1 &amp; 12</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dirty="0" smtClean="0">
                          <a:latin typeface="Calibri" pitchFamily="34" charset="0"/>
                        </a:rPr>
                        <a:t>Spud</a:t>
                      </a:r>
                      <a:r>
                        <a:rPr lang="en-CA" sz="1200" b="1" baseline="0" dirty="0" smtClean="0">
                          <a:latin typeface="Calibri" pitchFamily="34" charset="0"/>
                        </a:rPr>
                        <a:t> date TBD</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dirty="0" smtClean="0">
                          <a:latin typeface="Calibri" pitchFamily="34" charset="0"/>
                        </a:rPr>
                        <a:t>TBD</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95422">
                <a:tc>
                  <a:txBody>
                    <a:bodyPr/>
                    <a:lstStyle/>
                    <a:p>
                      <a:r>
                        <a:rPr lang="en-CA" sz="1200" b="1" dirty="0" smtClean="0">
                          <a:latin typeface="Calibri" pitchFamily="34" charset="0"/>
                        </a:rPr>
                        <a:t>Marathon Oil Corp</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T31N-R58E Sec.</a:t>
                      </a:r>
                      <a:r>
                        <a:rPr lang="en-CA" sz="1200" b="1" baseline="0" dirty="0" smtClean="0">
                          <a:latin typeface="Calibri" pitchFamily="34" charset="0"/>
                        </a:rPr>
                        <a:t> 3 &amp; 10</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Spud</a:t>
                      </a:r>
                      <a:r>
                        <a:rPr lang="en-CA" sz="1200" b="1" baseline="0" dirty="0" smtClean="0">
                          <a:latin typeface="Calibri" pitchFamily="34" charset="0"/>
                        </a:rPr>
                        <a:t> date TBD</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latin typeface="Calibri" pitchFamily="34" charset="0"/>
                        </a:rPr>
                        <a:t>TBD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
            <a:ext cx="8686800" cy="1051560"/>
          </a:xfrm>
        </p:spPr>
        <p:txBody>
          <a:bodyPr>
            <a:normAutofit/>
          </a:bodyPr>
          <a:lstStyle/>
          <a:p>
            <a:pPr>
              <a:defRPr/>
            </a:pPr>
            <a:r>
              <a:rPr lang="en-US" sz="2800" i="1" dirty="0" err="1" smtClean="0">
                <a:solidFill>
                  <a:srgbClr val="0070C0"/>
                </a:solidFill>
                <a:effectLst>
                  <a:outerShdw sx="1000" sy="1000" algn="tl" rotWithShape="0">
                    <a:srgbClr val="000000"/>
                  </a:outerShdw>
                </a:effectLst>
                <a:latin typeface="Arial" pitchFamily="34" charset="0"/>
                <a:cs typeface="Arial" pitchFamily="34" charset="0"/>
              </a:rPr>
              <a:t>Mountainview</a:t>
            </a:r>
            <a:r>
              <a:rPr lang="en-US" sz="2800" i="1" dirty="0" smtClean="0">
                <a:solidFill>
                  <a:srgbClr val="0070C0"/>
                </a:solidFill>
                <a:effectLst>
                  <a:outerShdw sx="1000" sy="1000" algn="tl" rotWithShape="0">
                    <a:srgbClr val="000000"/>
                  </a:outerShdw>
                </a:effectLst>
                <a:latin typeface="Arial" pitchFamily="34" charset="0"/>
                <a:cs typeface="Arial" pitchFamily="34" charset="0"/>
              </a:rPr>
              <a:t> Forecast Well vs. Offset Production</a:t>
            </a:r>
          </a:p>
        </p:txBody>
      </p:sp>
      <p:sp>
        <p:nvSpPr>
          <p:cNvPr id="4" name="Slide Number Placeholder 3"/>
          <p:cNvSpPr>
            <a:spLocks noGrp="1"/>
          </p:cNvSpPr>
          <p:nvPr>
            <p:ph type="sldNum" sz="quarter" idx="12"/>
          </p:nvPr>
        </p:nvSpPr>
        <p:spPr>
          <a:xfrm>
            <a:off x="8686800" y="6492875"/>
            <a:ext cx="457200" cy="365125"/>
          </a:xfrm>
        </p:spPr>
        <p:txBody>
          <a:bodyPr/>
          <a:lstStyle/>
          <a:p>
            <a:pPr>
              <a:defRPr/>
            </a:pPr>
            <a:fld id="{D712A536-A2A3-41B4-AF85-5431A453506E}" type="slidenum">
              <a:rPr lang="en-US" b="1" smtClean="0">
                <a:solidFill>
                  <a:schemeClr val="tx1"/>
                </a:solidFill>
              </a:rPr>
              <a:pPr>
                <a:defRPr/>
              </a:pPr>
              <a:t>12</a:t>
            </a:fld>
            <a:endParaRPr lang="en-US" b="1"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33400" y="1190625"/>
            <a:ext cx="6934200" cy="4530090"/>
          </a:xfrm>
          <a:prstGeom prst="rect">
            <a:avLst/>
          </a:prstGeom>
          <a:noFill/>
          <a:ln w="9525">
            <a:noFill/>
            <a:miter lim="800000"/>
            <a:headEnd/>
            <a:tailEnd/>
          </a:ln>
        </p:spPr>
      </p:pic>
      <p:pic>
        <p:nvPicPr>
          <p:cNvPr id="6" name="Picture 2" descr="Mountainview Energy Ltd. (MVW)"/>
          <p:cNvPicPr>
            <a:picLocks noChangeAspect="1" noChangeArrowheads="1"/>
          </p:cNvPicPr>
          <p:nvPr/>
        </p:nvPicPr>
        <p:blipFill>
          <a:blip r:embed="rId4"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92875"/>
            <a:ext cx="457200" cy="365125"/>
          </a:xfrm>
        </p:spPr>
        <p:txBody>
          <a:bodyPr/>
          <a:lstStyle/>
          <a:p>
            <a:pPr algn="ctr">
              <a:defRPr/>
            </a:pPr>
            <a:fld id="{011DB9CB-CFFB-4B8E-95CB-3DC00A47165C}" type="slidenum">
              <a:rPr lang="en-US" b="1" smtClean="0">
                <a:solidFill>
                  <a:schemeClr val="tx1"/>
                </a:solidFill>
              </a:rPr>
              <a:pPr algn="ctr">
                <a:defRPr/>
              </a:pPr>
              <a:t>13</a:t>
            </a:fld>
            <a:endParaRPr lang="en-US" b="1"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438150" y="1400175"/>
            <a:ext cx="6153150" cy="4505325"/>
          </a:xfrm>
          <a:prstGeom prst="rect">
            <a:avLst/>
          </a:prstGeom>
          <a:noFill/>
          <a:ln w="12700">
            <a:solidFill>
              <a:schemeClr val="tx1"/>
            </a:solidFill>
            <a:miter lim="800000"/>
            <a:headEnd/>
            <a:tailEnd/>
          </a:ln>
          <a:effectLst/>
        </p:spPr>
      </p:pic>
      <p:sp>
        <p:nvSpPr>
          <p:cNvPr id="19" name="Content Placeholder 2"/>
          <p:cNvSpPr txBox="1">
            <a:spLocks/>
          </p:cNvSpPr>
          <p:nvPr/>
        </p:nvSpPr>
        <p:spPr>
          <a:xfrm>
            <a:off x="6680201" y="1295400"/>
            <a:ext cx="2133600" cy="3657600"/>
          </a:xfrm>
          <a:prstGeom prst="rect">
            <a:avLst/>
          </a:prstGeom>
        </p:spPr>
        <p:txBody>
          <a:bodyPr/>
          <a:lstStyle/>
          <a:p>
            <a:pPr marL="171450" marR="0" lvl="0" indent="-171450" defTabSz="914400" eaLnBrk="0" latinLnBrk="0" hangingPunct="0">
              <a:lnSpc>
                <a:spcPct val="100000"/>
              </a:lnSpc>
              <a:spcBef>
                <a:spcPct val="25000"/>
              </a:spcBef>
              <a:buSzPct val="70000"/>
              <a:buFont typeface="Wingdings" pitchFamily="2" charset="2"/>
              <a:buChar char="n"/>
              <a:tabLst>
                <a:tab pos="2047875" algn="l"/>
                <a:tab pos="5711825" algn="l"/>
              </a:tabLst>
              <a:defRPr/>
            </a:pPr>
            <a:r>
              <a:rPr lang="en-US" sz="1100" b="1" dirty="0" smtClean="0">
                <a:solidFill>
                  <a:srgbClr val="000000"/>
                </a:solidFill>
                <a:latin typeface="Calibri" pitchFamily="34" charset="0"/>
              </a:rPr>
              <a:t>2,500 gross/net acres, operator</a:t>
            </a:r>
          </a:p>
          <a:p>
            <a:pPr marL="171450" marR="0" lvl="0" indent="-171450" defTabSz="914400" eaLnBrk="0" latinLnBrk="0" hangingPunct="0">
              <a:lnSpc>
                <a:spcPct val="100000"/>
              </a:lnSpc>
              <a:spcBef>
                <a:spcPct val="25000"/>
              </a:spcBef>
              <a:buSzPct val="70000"/>
              <a:buFont typeface="Wingdings" pitchFamily="2" charset="2"/>
              <a:buChar char="n"/>
              <a:tabLst>
                <a:tab pos="2047875" algn="l"/>
                <a:tab pos="5711825" algn="l"/>
              </a:tabLst>
              <a:defRPr/>
            </a:pPr>
            <a:r>
              <a:rPr lang="en-US" sz="1100" b="1" dirty="0" smtClean="0">
                <a:solidFill>
                  <a:srgbClr val="000000"/>
                </a:solidFill>
                <a:latin typeface="Calibri" pitchFamily="34" charset="0"/>
              </a:rPr>
              <a:t>Evaluating AB </a:t>
            </a:r>
            <a:r>
              <a:rPr lang="en-US" sz="1100" b="1" dirty="0" err="1" smtClean="0">
                <a:solidFill>
                  <a:srgbClr val="000000"/>
                </a:solidFill>
                <a:latin typeface="Calibri" pitchFamily="34" charset="0"/>
              </a:rPr>
              <a:t>Bakken</a:t>
            </a:r>
            <a:r>
              <a:rPr lang="en-US" sz="1100" b="1" dirty="0" smtClean="0">
                <a:solidFill>
                  <a:srgbClr val="000000"/>
                </a:solidFill>
                <a:latin typeface="Calibri" pitchFamily="34" charset="0"/>
              </a:rPr>
              <a:t> potential</a:t>
            </a:r>
          </a:p>
          <a:p>
            <a:pPr marL="171450" marR="0" lvl="0" indent="-171450" defTabSz="914400" eaLnBrk="0" latinLnBrk="0" hangingPunct="0">
              <a:lnSpc>
                <a:spcPct val="100000"/>
              </a:lnSpc>
              <a:spcBef>
                <a:spcPct val="25000"/>
              </a:spcBef>
              <a:buSzPct val="70000"/>
              <a:buFont typeface="Wingdings" pitchFamily="2" charset="2"/>
              <a:buChar char="n"/>
              <a:tabLst>
                <a:tab pos="2047875" algn="l"/>
                <a:tab pos="5711825" algn="l"/>
              </a:tabLst>
              <a:defRPr/>
            </a:pPr>
            <a:r>
              <a:rPr lang="en-US" sz="1100" b="1" dirty="0" smtClean="0">
                <a:solidFill>
                  <a:srgbClr val="000000"/>
                </a:solidFill>
                <a:latin typeface="Calibri" pitchFamily="34" charset="0"/>
              </a:rPr>
              <a:t>Current Production: 120 – 150 </a:t>
            </a:r>
            <a:r>
              <a:rPr lang="en-US" sz="1100" b="1" dirty="0" err="1" smtClean="0">
                <a:solidFill>
                  <a:srgbClr val="000000"/>
                </a:solidFill>
                <a:latin typeface="Calibri" pitchFamily="34" charset="0"/>
              </a:rPr>
              <a:t>boe</a:t>
            </a:r>
            <a:r>
              <a:rPr lang="en-US" sz="1100" b="1" dirty="0" smtClean="0">
                <a:solidFill>
                  <a:srgbClr val="000000"/>
                </a:solidFill>
                <a:latin typeface="Calibri" pitchFamily="34" charset="0"/>
              </a:rPr>
              <a:t>/d</a:t>
            </a:r>
          </a:p>
          <a:p>
            <a:pPr marL="171450" marR="0" lvl="0" indent="-171450" defTabSz="914400" eaLnBrk="0" latinLnBrk="0" hangingPunct="0">
              <a:lnSpc>
                <a:spcPct val="100000"/>
              </a:lnSpc>
              <a:spcBef>
                <a:spcPct val="25000"/>
              </a:spcBef>
              <a:buSzPct val="70000"/>
              <a:buFont typeface="Wingdings" pitchFamily="2" charset="2"/>
              <a:buChar char="n"/>
              <a:tabLst>
                <a:tab pos="2047875" algn="l"/>
                <a:tab pos="5711825" algn="l"/>
              </a:tabLst>
              <a:defRPr/>
            </a:pPr>
            <a:r>
              <a:rPr lang="en-US" sz="1100" b="1" dirty="0" smtClean="0">
                <a:solidFill>
                  <a:srgbClr val="000000"/>
                </a:solidFill>
                <a:latin typeface="Calibri" pitchFamily="34" charset="0"/>
              </a:rPr>
              <a:t>35 producing wells (Madison, Lower Cut Bank Sandstone, Upper Cut Bank Sandstone)</a:t>
            </a:r>
          </a:p>
          <a:p>
            <a:pPr marL="171450" marR="0" lvl="0" indent="-171450" defTabSz="914400" eaLnBrk="0" latinLnBrk="0" hangingPunct="0">
              <a:lnSpc>
                <a:spcPct val="100000"/>
              </a:lnSpc>
              <a:spcBef>
                <a:spcPct val="25000"/>
              </a:spcBef>
              <a:buSzPct val="70000"/>
              <a:buFont typeface="Wingdings" pitchFamily="2" charset="2"/>
              <a:buChar char="n"/>
              <a:tabLst>
                <a:tab pos="2047875" algn="l"/>
                <a:tab pos="5711825" algn="l"/>
              </a:tabLst>
              <a:defRPr/>
            </a:pPr>
            <a:r>
              <a:rPr lang="en-US" sz="1100" b="1" dirty="0" smtClean="0">
                <a:solidFill>
                  <a:srgbClr val="000000"/>
                </a:solidFill>
                <a:latin typeface="Calibri" pitchFamily="34" charset="0"/>
              </a:rPr>
              <a:t>3 Injection-Disposal wells</a:t>
            </a:r>
          </a:p>
          <a:p>
            <a:pPr marL="171450" marR="0" lvl="0" indent="-171450" defTabSz="914400" eaLnBrk="0" latinLnBrk="0" hangingPunct="0">
              <a:lnSpc>
                <a:spcPct val="100000"/>
              </a:lnSpc>
              <a:spcBef>
                <a:spcPct val="25000"/>
              </a:spcBef>
              <a:buSzPct val="70000"/>
              <a:buFont typeface="Wingdings" pitchFamily="2" charset="2"/>
              <a:buChar char="n"/>
              <a:tabLst>
                <a:tab pos="2047875" algn="l"/>
                <a:tab pos="5711825" algn="l"/>
              </a:tabLst>
              <a:defRPr/>
            </a:pPr>
            <a:r>
              <a:rPr lang="en-US" sz="1100" b="1" dirty="0" smtClean="0">
                <a:solidFill>
                  <a:srgbClr val="000000"/>
                </a:solidFill>
                <a:latin typeface="Calibri" pitchFamily="34" charset="0"/>
              </a:rPr>
              <a:t>3D seismic</a:t>
            </a:r>
          </a:p>
          <a:p>
            <a:pPr marL="171450" indent="-171450" eaLnBrk="0" hangingPunct="0">
              <a:spcBef>
                <a:spcPct val="25000"/>
              </a:spcBef>
              <a:buSzPct val="70000"/>
              <a:buFont typeface="Wingdings" pitchFamily="2" charset="2"/>
              <a:buChar char="n"/>
              <a:tabLst>
                <a:tab pos="2047875" algn="l"/>
                <a:tab pos="5711825" algn="l"/>
              </a:tabLst>
              <a:defRPr/>
            </a:pPr>
            <a:r>
              <a:rPr lang="en-US" sz="1100" b="1" dirty="0" smtClean="0">
                <a:solidFill>
                  <a:srgbClr val="000000"/>
                </a:solidFill>
                <a:latin typeface="Calibri" pitchFamily="34" charset="0"/>
              </a:rPr>
              <a:t>2011 capital program:  $0.5 million</a:t>
            </a:r>
          </a:p>
          <a:p>
            <a:pPr marL="515938" lvl="1" indent="-173038" eaLnBrk="0" hangingPunct="0">
              <a:spcBef>
                <a:spcPts val="216"/>
              </a:spcBef>
              <a:buSzPct val="70000"/>
              <a:buFont typeface="Wingdings 2" pitchFamily="18" charset="2"/>
              <a:buChar char="*"/>
              <a:tabLst>
                <a:tab pos="2047875" algn="l"/>
                <a:tab pos="5711825" algn="l"/>
              </a:tabLst>
              <a:defRPr/>
            </a:pPr>
            <a:r>
              <a:rPr lang="en-US" sz="1100" b="1" dirty="0" smtClean="0">
                <a:solidFill>
                  <a:srgbClr val="000000"/>
                </a:solidFill>
                <a:latin typeface="Calibri" pitchFamily="34" charset="0"/>
              </a:rPr>
              <a:t>$500,000 – 2 vertical Madison wells</a:t>
            </a:r>
          </a:p>
        </p:txBody>
      </p:sp>
      <p:cxnSp>
        <p:nvCxnSpPr>
          <p:cNvPr id="30" name="Straight Arrow Connector 29"/>
          <p:cNvCxnSpPr/>
          <p:nvPr/>
        </p:nvCxnSpPr>
        <p:spPr>
          <a:xfrm rot="5400000">
            <a:off x="3981033" y="2860006"/>
            <a:ext cx="842211" cy="1588"/>
          </a:xfrm>
          <a:prstGeom prst="straightConnector1">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2839266" y="2900507"/>
            <a:ext cx="209339" cy="1588"/>
          </a:xfrm>
          <a:prstGeom prst="straightConnector1">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 idx="3"/>
          </p:cNvCxnSpPr>
          <p:nvPr/>
        </p:nvCxnSpPr>
        <p:spPr>
          <a:xfrm flipV="1">
            <a:off x="1962150" y="4448175"/>
            <a:ext cx="685800" cy="192361"/>
          </a:xfrm>
          <a:prstGeom prst="straightConnector1">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flipV="1">
            <a:off x="2952750" y="3762375"/>
            <a:ext cx="1905000" cy="533399"/>
          </a:xfrm>
          <a:prstGeom prst="straightConnector1">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V="1">
            <a:off x="3181350" y="3869055"/>
            <a:ext cx="1676400" cy="426720"/>
          </a:xfrm>
          <a:prstGeom prst="straightConnector1">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a:off x="3105150" y="4746433"/>
            <a:ext cx="1249680" cy="29405"/>
          </a:xfrm>
          <a:prstGeom prst="straightConnector1">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6" name="Title 1"/>
          <p:cNvSpPr txBox="1">
            <a:spLocks/>
          </p:cNvSpPr>
          <p:nvPr/>
        </p:nvSpPr>
        <p:spPr>
          <a:xfrm>
            <a:off x="579437" y="0"/>
            <a:ext cx="9174163" cy="1050925"/>
          </a:xfrm>
          <a:prstGeom prst="rect">
            <a:avLst/>
          </a:prstGeom>
        </p:spPr>
        <p:txBody>
          <a:bodyPr vert="horz" anchor="b">
            <a:noAutofit/>
          </a:bodyPr>
          <a:lstStyle/>
          <a:p>
            <a:pPr eaLnBrk="0" hangingPunct="0">
              <a:defRPr/>
            </a:pPr>
            <a:r>
              <a:rPr lang="en-US" sz="2800" b="1" i="1" dirty="0" smtClean="0">
                <a:solidFill>
                  <a:srgbClr val="0070C0"/>
                </a:solidFill>
                <a:effectLst>
                  <a:outerShdw sx="1000" sy="1000" algn="tl" rotWithShape="0">
                    <a:srgbClr val="000000"/>
                  </a:outerShdw>
                </a:effectLst>
                <a:latin typeface="Arial" pitchFamily="34" charset="0"/>
                <a:ea typeface="+mj-ea"/>
                <a:cs typeface="Arial" pitchFamily="34" charset="0"/>
              </a:rPr>
              <a:t>Red Creek Field</a:t>
            </a:r>
          </a:p>
        </p:txBody>
      </p:sp>
      <p:sp>
        <p:nvSpPr>
          <p:cNvPr id="12" name="TextBox 7"/>
          <p:cNvSpPr txBox="1">
            <a:spLocks noChangeArrowheads="1"/>
          </p:cNvSpPr>
          <p:nvPr/>
        </p:nvSpPr>
        <p:spPr bwMode="auto">
          <a:xfrm>
            <a:off x="1573129" y="2422859"/>
            <a:ext cx="1447800" cy="384721"/>
          </a:xfrm>
          <a:prstGeom prst="rect">
            <a:avLst/>
          </a:prstGeom>
          <a:solidFill>
            <a:schemeClr val="bg1"/>
          </a:solidFill>
          <a:ln w="12700">
            <a:solidFill>
              <a:srgbClr val="E41C23"/>
            </a:solidFill>
            <a:miter lim="800000"/>
            <a:headEnd/>
            <a:tailEnd/>
          </a:ln>
        </p:spPr>
        <p:txBody>
          <a:bodyPr>
            <a:spAutoFit/>
          </a:bodyPr>
          <a:lstStyle/>
          <a:p>
            <a:pPr algn="ctr"/>
            <a:r>
              <a:rPr lang="en-US" sz="1000" b="1" dirty="0">
                <a:latin typeface="Calibri" pitchFamily="34" charset="0"/>
                <a:cs typeface="Times New Roman" pitchFamily="18" charset="0"/>
              </a:rPr>
              <a:t>Red Creek Field</a:t>
            </a:r>
          </a:p>
          <a:p>
            <a:pPr algn="ctr"/>
            <a:r>
              <a:rPr lang="en-US" sz="900" dirty="0">
                <a:latin typeface="Calibri" pitchFamily="34" charset="0"/>
                <a:cs typeface="Times New Roman" pitchFamily="18" charset="0"/>
              </a:rPr>
              <a:t>120-150 </a:t>
            </a:r>
            <a:r>
              <a:rPr lang="en-US" sz="900" dirty="0" err="1" smtClean="0">
                <a:latin typeface="Calibri" pitchFamily="34" charset="0"/>
                <a:cs typeface="Times New Roman" pitchFamily="18" charset="0"/>
              </a:rPr>
              <a:t>boe</a:t>
            </a:r>
            <a:r>
              <a:rPr lang="en-US" sz="900" dirty="0" smtClean="0">
                <a:latin typeface="Calibri" pitchFamily="34" charset="0"/>
                <a:cs typeface="Times New Roman" pitchFamily="18" charset="0"/>
              </a:rPr>
              <a:t>/d</a:t>
            </a:r>
            <a:endParaRPr lang="en-US" sz="900" dirty="0">
              <a:latin typeface="Calibri" pitchFamily="34" charset="0"/>
              <a:cs typeface="Times New Roman" pitchFamily="18" charset="0"/>
            </a:endParaRPr>
          </a:p>
        </p:txBody>
      </p:sp>
      <p:sp>
        <p:nvSpPr>
          <p:cNvPr id="8" name="TextBox 14"/>
          <p:cNvSpPr txBox="1">
            <a:spLocks noChangeArrowheads="1"/>
          </p:cNvSpPr>
          <p:nvPr/>
        </p:nvSpPr>
        <p:spPr bwMode="auto">
          <a:xfrm>
            <a:off x="4841708" y="3593933"/>
            <a:ext cx="1684421" cy="553998"/>
          </a:xfrm>
          <a:prstGeom prst="rect">
            <a:avLst/>
          </a:prstGeom>
          <a:solidFill>
            <a:schemeClr val="bg1"/>
          </a:solidFill>
          <a:ln w="12700">
            <a:solidFill>
              <a:srgbClr val="E41C23"/>
            </a:solidFill>
            <a:miter lim="800000"/>
            <a:headEnd/>
            <a:tailEnd/>
          </a:ln>
        </p:spPr>
        <p:txBody>
          <a:bodyPr wrap="square">
            <a:spAutoFit/>
          </a:bodyPr>
          <a:lstStyle/>
          <a:p>
            <a:pPr algn="ctr"/>
            <a:r>
              <a:rPr lang="en-US" sz="1000" b="1" dirty="0">
                <a:latin typeface="Calibri" pitchFamily="34" charset="0"/>
                <a:cs typeface="Times New Roman" pitchFamily="18" charset="0"/>
              </a:rPr>
              <a:t>Williams Gas Field &amp; Lake Frances Gas Field</a:t>
            </a:r>
          </a:p>
          <a:p>
            <a:pPr algn="ctr"/>
            <a:r>
              <a:rPr lang="en-US" sz="900" dirty="0">
                <a:latin typeface="Calibri" pitchFamily="34" charset="0"/>
                <a:cs typeface="Times New Roman" pitchFamily="18" charset="0"/>
              </a:rPr>
              <a:t>500 </a:t>
            </a:r>
            <a:r>
              <a:rPr lang="en-US" sz="900" dirty="0" err="1" smtClean="0">
                <a:latin typeface="Calibri" pitchFamily="34" charset="0"/>
                <a:cs typeface="Times New Roman" pitchFamily="18" charset="0"/>
              </a:rPr>
              <a:t>mcf</a:t>
            </a:r>
            <a:r>
              <a:rPr lang="en-US" sz="900" dirty="0" smtClean="0">
                <a:latin typeface="Calibri" pitchFamily="34" charset="0"/>
                <a:cs typeface="Times New Roman" pitchFamily="18" charset="0"/>
              </a:rPr>
              <a:t>/d</a:t>
            </a:r>
            <a:endParaRPr lang="en-US" sz="900" dirty="0">
              <a:latin typeface="Calibri" pitchFamily="34" charset="0"/>
              <a:cs typeface="Times New Roman" pitchFamily="18" charset="0"/>
            </a:endParaRPr>
          </a:p>
        </p:txBody>
      </p:sp>
      <p:sp>
        <p:nvSpPr>
          <p:cNvPr id="9" name="TextBox 21"/>
          <p:cNvSpPr txBox="1">
            <a:spLocks noChangeArrowheads="1"/>
          </p:cNvSpPr>
          <p:nvPr/>
        </p:nvSpPr>
        <p:spPr bwMode="auto">
          <a:xfrm>
            <a:off x="4360445" y="4592554"/>
            <a:ext cx="1676400" cy="384721"/>
          </a:xfrm>
          <a:prstGeom prst="rect">
            <a:avLst/>
          </a:prstGeom>
          <a:solidFill>
            <a:schemeClr val="bg1"/>
          </a:solidFill>
          <a:ln w="12700">
            <a:solidFill>
              <a:srgbClr val="E41C23"/>
            </a:solidFill>
            <a:miter lim="800000"/>
            <a:headEnd/>
            <a:tailEnd/>
          </a:ln>
        </p:spPr>
        <p:txBody>
          <a:bodyPr>
            <a:spAutoFit/>
          </a:bodyPr>
          <a:lstStyle/>
          <a:p>
            <a:pPr algn="ctr"/>
            <a:r>
              <a:rPr lang="en-US" sz="1000" b="1" dirty="0">
                <a:latin typeface="Calibri" pitchFamily="34" charset="0"/>
                <a:cs typeface="Times New Roman" pitchFamily="18" charset="0"/>
              </a:rPr>
              <a:t>SW Pondera Project</a:t>
            </a:r>
          </a:p>
          <a:p>
            <a:pPr algn="ctr"/>
            <a:r>
              <a:rPr lang="en-US" sz="900" dirty="0">
                <a:latin typeface="Calibri" pitchFamily="34" charset="0"/>
                <a:cs typeface="Times New Roman" pitchFamily="18" charset="0"/>
              </a:rPr>
              <a:t>10-20 </a:t>
            </a:r>
            <a:r>
              <a:rPr lang="en-US" sz="900" dirty="0" err="1" smtClean="0">
                <a:latin typeface="Calibri" pitchFamily="34" charset="0"/>
                <a:cs typeface="Times New Roman" pitchFamily="18" charset="0"/>
              </a:rPr>
              <a:t>boe</a:t>
            </a:r>
            <a:r>
              <a:rPr lang="en-US" sz="900" dirty="0" smtClean="0">
                <a:latin typeface="Calibri" pitchFamily="34" charset="0"/>
                <a:cs typeface="Times New Roman" pitchFamily="18" charset="0"/>
              </a:rPr>
              <a:t>/d</a:t>
            </a:r>
            <a:endParaRPr lang="en-US" sz="900" dirty="0">
              <a:latin typeface="Calibri" pitchFamily="34" charset="0"/>
              <a:cs typeface="Times New Roman" pitchFamily="18" charset="0"/>
            </a:endParaRPr>
          </a:p>
        </p:txBody>
      </p:sp>
      <p:sp>
        <p:nvSpPr>
          <p:cNvPr id="10" name="TextBox 18"/>
          <p:cNvSpPr txBox="1">
            <a:spLocks noChangeArrowheads="1"/>
          </p:cNvSpPr>
          <p:nvPr/>
        </p:nvSpPr>
        <p:spPr bwMode="auto">
          <a:xfrm>
            <a:off x="285750" y="4448175"/>
            <a:ext cx="1676400" cy="384721"/>
          </a:xfrm>
          <a:prstGeom prst="rect">
            <a:avLst/>
          </a:prstGeom>
          <a:solidFill>
            <a:schemeClr val="bg1"/>
          </a:solidFill>
          <a:ln w="12700">
            <a:solidFill>
              <a:srgbClr val="E41C23"/>
            </a:solidFill>
            <a:miter lim="800000"/>
            <a:headEnd/>
            <a:tailEnd/>
          </a:ln>
        </p:spPr>
        <p:txBody>
          <a:bodyPr wrap="square">
            <a:spAutoFit/>
          </a:bodyPr>
          <a:lstStyle/>
          <a:p>
            <a:pPr algn="ctr"/>
            <a:r>
              <a:rPr lang="en-US" sz="1000" b="1" dirty="0">
                <a:latin typeface="Calibri" pitchFamily="34" charset="0"/>
                <a:cs typeface="Times New Roman" pitchFamily="18" charset="0"/>
              </a:rPr>
              <a:t>Lone Man Coulee</a:t>
            </a:r>
          </a:p>
          <a:p>
            <a:pPr algn="ctr"/>
            <a:r>
              <a:rPr lang="en-US" sz="900" dirty="0">
                <a:latin typeface="Calibri" pitchFamily="34" charset="0"/>
                <a:cs typeface="Times New Roman" pitchFamily="18" charset="0"/>
              </a:rPr>
              <a:t>10-20 </a:t>
            </a:r>
            <a:r>
              <a:rPr lang="en-US" sz="900" dirty="0" err="1" smtClean="0">
                <a:latin typeface="Calibri" pitchFamily="34" charset="0"/>
                <a:cs typeface="Times New Roman" pitchFamily="18" charset="0"/>
              </a:rPr>
              <a:t>boe</a:t>
            </a:r>
            <a:r>
              <a:rPr lang="en-US" sz="900" dirty="0" smtClean="0">
                <a:latin typeface="Calibri" pitchFamily="34" charset="0"/>
                <a:cs typeface="Times New Roman" pitchFamily="18" charset="0"/>
              </a:rPr>
              <a:t>/d</a:t>
            </a:r>
            <a:endParaRPr lang="en-US" sz="900" dirty="0">
              <a:latin typeface="Calibri" pitchFamily="34" charset="0"/>
              <a:cs typeface="Times New Roman" pitchFamily="18" charset="0"/>
            </a:endParaRPr>
          </a:p>
        </p:txBody>
      </p:sp>
      <p:sp>
        <p:nvSpPr>
          <p:cNvPr id="11" name="TextBox 12"/>
          <p:cNvSpPr txBox="1">
            <a:spLocks noChangeArrowheads="1"/>
          </p:cNvSpPr>
          <p:nvPr/>
        </p:nvSpPr>
        <p:spPr bwMode="auto">
          <a:xfrm>
            <a:off x="3129212" y="2049880"/>
            <a:ext cx="1644316" cy="384721"/>
          </a:xfrm>
          <a:prstGeom prst="rect">
            <a:avLst/>
          </a:prstGeom>
          <a:solidFill>
            <a:schemeClr val="bg1"/>
          </a:solidFill>
          <a:ln w="12700">
            <a:solidFill>
              <a:srgbClr val="E41C23"/>
            </a:solidFill>
            <a:miter lim="800000"/>
            <a:headEnd/>
            <a:tailEnd/>
          </a:ln>
        </p:spPr>
        <p:txBody>
          <a:bodyPr wrap="square">
            <a:spAutoFit/>
          </a:bodyPr>
          <a:lstStyle/>
          <a:p>
            <a:pPr algn="ctr"/>
            <a:r>
              <a:rPr lang="en-US" sz="1000" b="1" dirty="0" err="1">
                <a:latin typeface="Calibri" pitchFamily="34" charset="0"/>
                <a:cs typeface="Times New Roman" pitchFamily="18" charset="0"/>
              </a:rPr>
              <a:t>Snoose</a:t>
            </a:r>
            <a:r>
              <a:rPr lang="en-US" sz="1000" b="1" dirty="0">
                <a:latin typeface="Calibri" pitchFamily="34" charset="0"/>
                <a:cs typeface="Times New Roman" pitchFamily="18" charset="0"/>
              </a:rPr>
              <a:t> Coulee Gas Field</a:t>
            </a:r>
          </a:p>
          <a:p>
            <a:pPr algn="ctr"/>
            <a:r>
              <a:rPr lang="en-US" sz="900" dirty="0">
                <a:latin typeface="Calibri" pitchFamily="34" charset="0"/>
                <a:cs typeface="Times New Roman" pitchFamily="18" charset="0"/>
              </a:rPr>
              <a:t>100 </a:t>
            </a:r>
            <a:r>
              <a:rPr lang="en-US" sz="900" dirty="0" err="1" smtClean="0">
                <a:latin typeface="Calibri" pitchFamily="34" charset="0"/>
                <a:cs typeface="Times New Roman" pitchFamily="18" charset="0"/>
              </a:rPr>
              <a:t>mcf</a:t>
            </a:r>
            <a:r>
              <a:rPr lang="en-US" sz="900" dirty="0" smtClean="0">
                <a:latin typeface="Calibri" pitchFamily="34" charset="0"/>
                <a:cs typeface="Times New Roman" pitchFamily="18" charset="0"/>
              </a:rPr>
              <a:t>/d</a:t>
            </a:r>
            <a:endParaRPr lang="en-US" sz="900" dirty="0">
              <a:latin typeface="Calibri" pitchFamily="34" charset="0"/>
              <a:cs typeface="Times New Roman" pitchFamily="18" charset="0"/>
            </a:endParaRPr>
          </a:p>
        </p:txBody>
      </p:sp>
      <p:pic>
        <p:nvPicPr>
          <p:cNvPr id="18" name="Picture 2" descr="Mountainview Energy Ltd. (MVW)"/>
          <p:cNvPicPr>
            <a:picLocks noChangeAspect="1" noChangeArrowheads="1"/>
          </p:cNvPicPr>
          <p:nvPr/>
        </p:nvPicPr>
        <p:blipFill>
          <a:blip r:embed="rId4"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9067800" cy="1051560"/>
          </a:xfrm>
        </p:spPr>
        <p:txBody>
          <a:bodyPr>
            <a:normAutofit fontScale="90000"/>
          </a:bodyPr>
          <a:lstStyle/>
          <a:p>
            <a:pPr lvl="0"/>
            <a:r>
              <a:rPr lang="en-US" sz="3100" i="1" dirty="0" smtClean="0">
                <a:solidFill>
                  <a:srgbClr val="0070C0"/>
                </a:solidFill>
                <a:effectLst>
                  <a:outerShdw sx="1000" sy="1000" algn="tl" rotWithShape="0">
                    <a:srgbClr val="000000"/>
                  </a:outerShdw>
                </a:effectLst>
                <a:latin typeface="Arial" pitchFamily="34" charset="0"/>
                <a:cs typeface="Arial" pitchFamily="34" charset="0"/>
              </a:rPr>
              <a:t>Drilling Activity in Interest Areas (continued)</a:t>
            </a:r>
            <a:r>
              <a:rPr lang="en-US" i="1" dirty="0" smtClean="0">
                <a:solidFill>
                  <a:srgbClr val="0070C0"/>
                </a:solidFill>
                <a:effectLst>
                  <a:outerShdw blurRad="38100" dist="38100" dir="2700000" algn="tl">
                    <a:srgbClr val="000000"/>
                  </a:outerShdw>
                </a:effectLst>
                <a:latin typeface="Arial" pitchFamily="34" charset="0"/>
                <a:cs typeface="Arial" pitchFamily="34" charset="0"/>
              </a:rPr>
              <a:t/>
            </a:r>
            <a:br>
              <a:rPr lang="en-US" i="1" dirty="0" smtClean="0">
                <a:solidFill>
                  <a:srgbClr val="0070C0"/>
                </a:solidFill>
                <a:effectLst>
                  <a:outerShdw blurRad="38100" dist="38100" dir="2700000" algn="tl">
                    <a:srgbClr val="000000"/>
                  </a:outerShdw>
                </a:effectLst>
                <a:latin typeface="Arial" pitchFamily="34" charset="0"/>
                <a:cs typeface="Arial" pitchFamily="34" charset="0"/>
              </a:rPr>
            </a:br>
            <a:endParaRPr lang="en-US" i="1" dirty="0">
              <a:latin typeface="Arial" pitchFamily="34" charset="0"/>
              <a:cs typeface="Arial" pitchFamily="34" charset="0"/>
            </a:endParaRPr>
          </a:p>
        </p:txBody>
      </p:sp>
      <p:sp>
        <p:nvSpPr>
          <p:cNvPr id="4" name="Slide Number Placeholder 3"/>
          <p:cNvSpPr>
            <a:spLocks noGrp="1"/>
          </p:cNvSpPr>
          <p:nvPr>
            <p:ph type="sldNum" sz="quarter" idx="12"/>
          </p:nvPr>
        </p:nvSpPr>
        <p:spPr>
          <a:xfrm>
            <a:off x="8686800" y="6492875"/>
            <a:ext cx="457200" cy="365125"/>
          </a:xfrm>
        </p:spPr>
        <p:txBody>
          <a:bodyPr/>
          <a:lstStyle/>
          <a:p>
            <a:pPr algn="ctr">
              <a:defRPr/>
            </a:pPr>
            <a:fld id="{D712A536-A2A3-41B4-AF85-5431A453506E}" type="slidenum">
              <a:rPr lang="en-US" b="1" smtClean="0">
                <a:solidFill>
                  <a:schemeClr val="tx1"/>
                </a:solidFill>
              </a:rPr>
              <a:pPr algn="ctr">
                <a:defRPr/>
              </a:pPr>
              <a:t>14</a:t>
            </a:fld>
            <a:endParaRPr lang="en-US" b="1" dirty="0">
              <a:solidFill>
                <a:schemeClr val="tx1"/>
              </a:solidFill>
            </a:endParaRPr>
          </a:p>
        </p:txBody>
      </p:sp>
      <p:sp>
        <p:nvSpPr>
          <p:cNvPr id="8" name="Rectangle 5"/>
          <p:cNvSpPr>
            <a:spLocks noChangeArrowheads="1"/>
          </p:cNvSpPr>
          <p:nvPr/>
        </p:nvSpPr>
        <p:spPr bwMode="auto">
          <a:xfrm>
            <a:off x="6553200" y="1108275"/>
            <a:ext cx="2133600" cy="3581399"/>
          </a:xfrm>
          <a:prstGeom prst="rect">
            <a:avLst/>
          </a:prstGeom>
          <a:noFill/>
          <a:ln w="9525" algn="ctr">
            <a:noFill/>
            <a:miter lim="800000"/>
            <a:headEnd/>
            <a:tailEnd/>
          </a:ln>
          <a:effectLst/>
        </p:spPr>
        <p:txBody>
          <a:bodyPr/>
          <a:lstStyle/>
          <a:p>
            <a:pPr marL="171450" indent="-171450">
              <a:spcBef>
                <a:spcPct val="25000"/>
              </a:spcBef>
              <a:buClrTx/>
              <a:buSzPct val="70000"/>
              <a:buFont typeface="Wingdings" pitchFamily="2" charset="2"/>
              <a:buChar char="n"/>
              <a:tabLst>
                <a:tab pos="2047875" algn="l"/>
                <a:tab pos="5711825" algn="l"/>
              </a:tabLst>
            </a:pPr>
            <a:r>
              <a:rPr lang="en-US" sz="1100" b="1" dirty="0" smtClean="0">
                <a:solidFill>
                  <a:srgbClr val="000000"/>
                </a:solidFill>
                <a:latin typeface="Calibri" pitchFamily="34" charset="0"/>
              </a:rPr>
              <a:t>Rosetta Resources, Newfield Exploration, and Anschutz Exploration have recently been drilling </a:t>
            </a:r>
            <a:r>
              <a:rPr lang="en-US" sz="1100" b="1" dirty="0" err="1" smtClean="0">
                <a:solidFill>
                  <a:srgbClr val="000000"/>
                </a:solidFill>
                <a:latin typeface="Calibri" pitchFamily="34" charset="0"/>
              </a:rPr>
              <a:t>Bakken</a:t>
            </a:r>
            <a:r>
              <a:rPr lang="en-US" sz="1100" b="1" dirty="0" smtClean="0">
                <a:solidFill>
                  <a:srgbClr val="000000"/>
                </a:solidFill>
                <a:latin typeface="Calibri" pitchFamily="34" charset="0"/>
              </a:rPr>
              <a:t> wells in the area</a:t>
            </a:r>
          </a:p>
          <a:p>
            <a:pPr marL="171450" indent="-171450">
              <a:spcBef>
                <a:spcPct val="25000"/>
              </a:spcBef>
              <a:buClrTx/>
              <a:buSzPct val="70000"/>
              <a:buFont typeface="Wingdings" pitchFamily="2" charset="2"/>
              <a:buChar char="n"/>
              <a:tabLst>
                <a:tab pos="2047875" algn="l"/>
                <a:tab pos="5711825" algn="l"/>
              </a:tabLst>
            </a:pPr>
            <a:r>
              <a:rPr lang="en-US" sz="1100" b="1" dirty="0" smtClean="0">
                <a:solidFill>
                  <a:srgbClr val="000000"/>
                </a:solidFill>
                <a:latin typeface="Calibri" pitchFamily="34" charset="0"/>
              </a:rPr>
              <a:t>According to Rosetta they believe there is between 13 - 15 </a:t>
            </a:r>
            <a:r>
              <a:rPr lang="en-US" sz="1100" b="1" dirty="0" err="1" smtClean="0">
                <a:solidFill>
                  <a:srgbClr val="000000"/>
                </a:solidFill>
                <a:latin typeface="Calibri" pitchFamily="34" charset="0"/>
              </a:rPr>
              <a:t>MMboe</a:t>
            </a:r>
            <a:r>
              <a:rPr lang="en-US" sz="1100" b="1" dirty="0" smtClean="0">
                <a:solidFill>
                  <a:srgbClr val="000000"/>
                </a:solidFill>
                <a:latin typeface="Calibri" pitchFamily="34" charset="0"/>
              </a:rPr>
              <a:t> per square mile of resource in place. </a:t>
            </a:r>
            <a:r>
              <a:rPr lang="en-US" sz="1100" b="1" baseline="30000" dirty="0" smtClean="0">
                <a:solidFill>
                  <a:srgbClr val="000000"/>
                </a:solidFill>
                <a:latin typeface="Calibri" pitchFamily="34" charset="0"/>
              </a:rPr>
              <a:t>(1)</a:t>
            </a:r>
          </a:p>
          <a:p>
            <a:pPr marL="171450" indent="-171450">
              <a:spcBef>
                <a:spcPct val="25000"/>
              </a:spcBef>
              <a:buClrTx/>
              <a:buSzPct val="70000"/>
              <a:buFont typeface="Wingdings" pitchFamily="2" charset="2"/>
              <a:buChar char="n"/>
              <a:tabLst>
                <a:tab pos="2047875" algn="l"/>
                <a:tab pos="5711825" algn="l"/>
              </a:tabLst>
            </a:pPr>
            <a:r>
              <a:rPr lang="en-US" sz="1100" b="1" dirty="0" smtClean="0">
                <a:solidFill>
                  <a:srgbClr val="000000"/>
                </a:solidFill>
                <a:latin typeface="Calibri" pitchFamily="34" charset="0"/>
              </a:rPr>
              <a:t>Newfield Exploration has released a well that had an IP of 225 </a:t>
            </a:r>
            <a:r>
              <a:rPr lang="en-US" sz="1100" b="1" dirty="0" err="1" smtClean="0">
                <a:solidFill>
                  <a:srgbClr val="000000"/>
                </a:solidFill>
                <a:latin typeface="Calibri" pitchFamily="34" charset="0"/>
              </a:rPr>
              <a:t>bbls</a:t>
            </a:r>
            <a:r>
              <a:rPr lang="en-US" sz="1100" b="1" dirty="0" smtClean="0">
                <a:solidFill>
                  <a:srgbClr val="000000"/>
                </a:solidFill>
                <a:latin typeface="Calibri" pitchFamily="34" charset="0"/>
              </a:rPr>
              <a:t>/day.  They also stated that only 30% of the well was completed successfully.</a:t>
            </a:r>
          </a:p>
          <a:p>
            <a:pPr marL="171450" indent="-171450">
              <a:spcBef>
                <a:spcPct val="25000"/>
              </a:spcBef>
              <a:buClrTx/>
              <a:buSzPct val="70000"/>
              <a:buFont typeface="Wingdings" pitchFamily="2" charset="2"/>
              <a:buChar char="n"/>
              <a:tabLst>
                <a:tab pos="2047875" algn="l"/>
                <a:tab pos="5711825" algn="l"/>
              </a:tabLst>
            </a:pPr>
            <a:r>
              <a:rPr lang="en-US" sz="1100" b="1" dirty="0" smtClean="0">
                <a:solidFill>
                  <a:srgbClr val="000000"/>
                </a:solidFill>
                <a:latin typeface="Calibri" pitchFamily="34" charset="0"/>
              </a:rPr>
              <a:t>Montana Board of Oil and Gas has recorded at least 45 wells that have been permitted, </a:t>
            </a:r>
            <a:r>
              <a:rPr lang="en-US" sz="1100" b="1" dirty="0" err="1" smtClean="0">
                <a:solidFill>
                  <a:srgbClr val="000000"/>
                </a:solidFill>
                <a:latin typeface="Calibri" pitchFamily="34" charset="0"/>
              </a:rPr>
              <a:t>spudded</a:t>
            </a:r>
            <a:r>
              <a:rPr lang="en-US" sz="1100" b="1" dirty="0" smtClean="0">
                <a:solidFill>
                  <a:srgbClr val="000000"/>
                </a:solidFill>
                <a:latin typeface="Calibri" pitchFamily="34" charset="0"/>
              </a:rPr>
              <a:t>, or drilled by these three companies. </a:t>
            </a:r>
            <a:r>
              <a:rPr lang="en-US" sz="1100" b="1" baseline="30000" dirty="0" smtClean="0">
                <a:solidFill>
                  <a:srgbClr val="000000"/>
                </a:solidFill>
                <a:latin typeface="Calibri" pitchFamily="34" charset="0"/>
              </a:rPr>
              <a:t>(2)</a:t>
            </a:r>
          </a:p>
          <a:p>
            <a:pPr marL="171450" indent="-171450">
              <a:spcBef>
                <a:spcPct val="25000"/>
              </a:spcBef>
              <a:buClrTx/>
              <a:buSzPct val="70000"/>
              <a:buFont typeface="Wingdings" pitchFamily="2" charset="2"/>
              <a:buChar char="n"/>
              <a:tabLst>
                <a:tab pos="2047875" algn="l"/>
                <a:tab pos="5711825" algn="l"/>
              </a:tabLst>
            </a:pPr>
            <a:r>
              <a:rPr lang="en-US" sz="1100" b="1" dirty="0" smtClean="0">
                <a:solidFill>
                  <a:srgbClr val="000000"/>
                </a:solidFill>
                <a:latin typeface="Calibri" pitchFamily="34" charset="0"/>
              </a:rPr>
              <a:t>Prospective formations: Mission Canyon, </a:t>
            </a:r>
            <a:r>
              <a:rPr lang="en-US" sz="1100" b="1" dirty="0" err="1" smtClean="0">
                <a:solidFill>
                  <a:srgbClr val="000000"/>
                </a:solidFill>
                <a:latin typeface="Calibri" pitchFamily="34" charset="0"/>
              </a:rPr>
              <a:t>Lodgepole</a:t>
            </a:r>
            <a:r>
              <a:rPr lang="en-US" sz="1100" b="1" dirty="0" smtClean="0">
                <a:solidFill>
                  <a:srgbClr val="000000"/>
                </a:solidFill>
                <a:latin typeface="Calibri" pitchFamily="34" charset="0"/>
              </a:rPr>
              <a:t>, </a:t>
            </a:r>
            <a:r>
              <a:rPr lang="en-US" sz="1100" b="1" dirty="0" err="1" smtClean="0">
                <a:solidFill>
                  <a:srgbClr val="000000"/>
                </a:solidFill>
                <a:latin typeface="Calibri" pitchFamily="34" charset="0"/>
              </a:rPr>
              <a:t>Bakken</a:t>
            </a:r>
            <a:r>
              <a:rPr lang="en-US" sz="1100" b="1" dirty="0" smtClean="0">
                <a:solidFill>
                  <a:srgbClr val="000000"/>
                </a:solidFill>
                <a:latin typeface="Calibri" pitchFamily="34" charset="0"/>
              </a:rPr>
              <a:t>, and Three Forks</a:t>
            </a:r>
          </a:p>
          <a:p>
            <a:pPr marL="171450" indent="-171450">
              <a:spcBef>
                <a:spcPct val="25000"/>
              </a:spcBef>
              <a:buClrTx/>
              <a:buSzPct val="70000"/>
              <a:buFont typeface="Wingdings" pitchFamily="2" charset="2"/>
              <a:buChar char="n"/>
              <a:tabLst>
                <a:tab pos="2047875" algn="l"/>
                <a:tab pos="5711825" algn="l"/>
              </a:tabLst>
            </a:pPr>
            <a:r>
              <a:rPr lang="en-US" sz="1100" b="1" dirty="0" smtClean="0">
                <a:solidFill>
                  <a:srgbClr val="000000"/>
                </a:solidFill>
                <a:latin typeface="Calibri" pitchFamily="34" charset="0"/>
              </a:rPr>
              <a:t>Approx. $500 million has been spent to date on land, Joint Venture deals, and drilling</a:t>
            </a:r>
          </a:p>
        </p:txBody>
      </p:sp>
      <p:sp>
        <p:nvSpPr>
          <p:cNvPr id="9" name="Rectangle 5"/>
          <p:cNvSpPr>
            <a:spLocks noChangeArrowheads="1"/>
          </p:cNvSpPr>
          <p:nvPr/>
        </p:nvSpPr>
        <p:spPr bwMode="auto">
          <a:xfrm>
            <a:off x="466725" y="6149474"/>
            <a:ext cx="3395547" cy="609600"/>
          </a:xfrm>
          <a:prstGeom prst="rect">
            <a:avLst/>
          </a:prstGeom>
          <a:noFill/>
          <a:ln w="9525" algn="ctr">
            <a:noFill/>
            <a:miter lim="800000"/>
            <a:headEnd/>
            <a:tailEnd/>
          </a:ln>
          <a:effectLst/>
        </p:spPr>
        <p:txBody>
          <a:bodyPr/>
          <a:lstStyle/>
          <a:p>
            <a:pPr marL="171450" indent="-171450">
              <a:spcBef>
                <a:spcPct val="25000"/>
              </a:spcBef>
              <a:buClrTx/>
              <a:buSzPct val="70000"/>
              <a:tabLst>
                <a:tab pos="2047875" algn="l"/>
                <a:tab pos="5711825" algn="l"/>
              </a:tabLst>
            </a:pPr>
            <a:r>
              <a:rPr lang="en-US" sz="800" dirty="0" smtClean="0">
                <a:solidFill>
                  <a:srgbClr val="000000"/>
                </a:solidFill>
                <a:latin typeface="Calibri" pitchFamily="34" charset="0"/>
              </a:rPr>
              <a:t>(1) http://ir.rosettaresources.com/presentations.cfm</a:t>
            </a:r>
          </a:p>
          <a:p>
            <a:pPr marL="171450" indent="-171450">
              <a:spcBef>
                <a:spcPct val="25000"/>
              </a:spcBef>
              <a:buSzPct val="70000"/>
              <a:tabLst>
                <a:tab pos="2047875" algn="l"/>
                <a:tab pos="5711825" algn="l"/>
              </a:tabLst>
            </a:pPr>
            <a:r>
              <a:rPr lang="en-US" sz="800" dirty="0" smtClean="0">
                <a:solidFill>
                  <a:srgbClr val="000000"/>
                </a:solidFill>
                <a:latin typeface="Calibri" pitchFamily="34" charset="0"/>
              </a:rPr>
              <a:t>(2) Montana Board of Oil and Gas Commission website</a:t>
            </a:r>
          </a:p>
        </p:txBody>
      </p:sp>
      <p:pic>
        <p:nvPicPr>
          <p:cNvPr id="3" name="Picture 2"/>
          <p:cNvPicPr>
            <a:picLocks noChangeAspect="1" noChangeArrowheads="1"/>
          </p:cNvPicPr>
          <p:nvPr/>
        </p:nvPicPr>
        <p:blipFill>
          <a:blip r:embed="rId3" cstate="print"/>
          <a:srcRect/>
          <a:stretch>
            <a:fillRect/>
          </a:stretch>
        </p:blipFill>
        <p:spPr bwMode="auto">
          <a:xfrm>
            <a:off x="533400" y="990600"/>
            <a:ext cx="5943600" cy="5181599"/>
          </a:xfrm>
          <a:prstGeom prst="rect">
            <a:avLst/>
          </a:prstGeom>
          <a:noFill/>
          <a:ln w="9525">
            <a:solidFill>
              <a:schemeClr val="tx1"/>
            </a:solidFill>
            <a:miter lim="800000"/>
            <a:headEnd/>
            <a:tailEnd/>
          </a:ln>
        </p:spPr>
      </p:pic>
      <p:sp>
        <p:nvSpPr>
          <p:cNvPr id="10" name="TextBox 9"/>
          <p:cNvSpPr txBox="1"/>
          <p:nvPr/>
        </p:nvSpPr>
        <p:spPr>
          <a:xfrm>
            <a:off x="542925" y="5572125"/>
            <a:ext cx="2806700" cy="600164"/>
          </a:xfrm>
          <a:prstGeom prst="rect">
            <a:avLst/>
          </a:prstGeom>
          <a:solidFill>
            <a:schemeClr val="bg1"/>
          </a:solidFill>
          <a:ln w="19050">
            <a:solidFill>
              <a:schemeClr val="tx1"/>
            </a:solidFill>
          </a:ln>
        </p:spPr>
        <p:txBody>
          <a:bodyPr wrap="square" rtlCol="0">
            <a:spAutoFit/>
          </a:bodyPr>
          <a:lstStyle/>
          <a:p>
            <a:r>
              <a:rPr lang="en-US" sz="1100" b="1" dirty="0" smtClean="0">
                <a:solidFill>
                  <a:srgbClr val="00B050"/>
                </a:solidFill>
                <a:latin typeface="Calibri" pitchFamily="34" charset="0"/>
              </a:rPr>
              <a:t>Anschutz Exploration: </a:t>
            </a:r>
            <a:r>
              <a:rPr lang="en-US" sz="1100" dirty="0" smtClean="0">
                <a:latin typeface="Calibri" pitchFamily="34" charset="0"/>
              </a:rPr>
              <a:t>9 </a:t>
            </a:r>
            <a:r>
              <a:rPr lang="en-US" sz="1100" dirty="0" err="1" smtClean="0">
                <a:latin typeface="Calibri" pitchFamily="34" charset="0"/>
              </a:rPr>
              <a:t>spudded</a:t>
            </a:r>
            <a:r>
              <a:rPr lang="en-US" sz="1100" dirty="0" smtClean="0">
                <a:latin typeface="Calibri" pitchFamily="34" charset="0"/>
              </a:rPr>
              <a:t>, 4 permits</a:t>
            </a:r>
          </a:p>
          <a:p>
            <a:r>
              <a:rPr lang="en-US" sz="1100" b="1" dirty="0" smtClean="0">
                <a:solidFill>
                  <a:srgbClr val="FF0000"/>
                </a:solidFill>
                <a:latin typeface="Calibri" pitchFamily="34" charset="0"/>
              </a:rPr>
              <a:t>Rosetta Resources: </a:t>
            </a:r>
            <a:r>
              <a:rPr lang="en-US" sz="1100" dirty="0" smtClean="0">
                <a:latin typeface="Calibri" pitchFamily="34" charset="0"/>
              </a:rPr>
              <a:t>13 </a:t>
            </a:r>
            <a:r>
              <a:rPr lang="en-US" sz="1100" dirty="0" err="1" smtClean="0">
                <a:latin typeface="Calibri" pitchFamily="34" charset="0"/>
              </a:rPr>
              <a:t>spudded</a:t>
            </a:r>
            <a:r>
              <a:rPr lang="en-US" sz="1100" dirty="0" smtClean="0">
                <a:latin typeface="Calibri" pitchFamily="34" charset="0"/>
              </a:rPr>
              <a:t>, 4 permits</a:t>
            </a:r>
          </a:p>
          <a:p>
            <a:r>
              <a:rPr lang="en-US" sz="1100" b="1" dirty="0" smtClean="0">
                <a:solidFill>
                  <a:srgbClr val="3366FF"/>
                </a:solidFill>
                <a:latin typeface="Calibri" pitchFamily="34" charset="0"/>
              </a:rPr>
              <a:t>Newfield Exploration: </a:t>
            </a:r>
            <a:r>
              <a:rPr lang="en-US" sz="1100" dirty="0" smtClean="0">
                <a:latin typeface="Calibri" pitchFamily="34" charset="0"/>
              </a:rPr>
              <a:t>7 </a:t>
            </a:r>
            <a:r>
              <a:rPr lang="en-US" sz="1100" dirty="0" err="1" smtClean="0">
                <a:latin typeface="Calibri" pitchFamily="34" charset="0"/>
              </a:rPr>
              <a:t>spudded</a:t>
            </a:r>
            <a:r>
              <a:rPr lang="en-US" sz="1100" dirty="0" smtClean="0">
                <a:latin typeface="Calibri" pitchFamily="34" charset="0"/>
              </a:rPr>
              <a:t>, 8 permits</a:t>
            </a:r>
            <a:endParaRPr lang="en-US" sz="1100" dirty="0">
              <a:latin typeface="Calibri" pitchFamily="34" charset="0"/>
            </a:endParaRPr>
          </a:p>
        </p:txBody>
      </p:sp>
      <p:pic>
        <p:nvPicPr>
          <p:cNvPr id="11" name="Picture 2" descr="Mountainview Energy Ltd. (MVW)"/>
          <p:cNvPicPr>
            <a:picLocks noChangeAspect="1" noChangeArrowheads="1"/>
          </p:cNvPicPr>
          <p:nvPr/>
        </p:nvPicPr>
        <p:blipFill>
          <a:blip r:embed="rId4"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92875"/>
            <a:ext cx="457200" cy="365125"/>
          </a:xfrm>
        </p:spPr>
        <p:txBody>
          <a:bodyPr/>
          <a:lstStyle/>
          <a:p>
            <a:pPr algn="ctr">
              <a:defRPr/>
            </a:pPr>
            <a:fld id="{D923119E-6C2E-4B0C-9B73-8EFD9EA5E7A1}" type="slidenum">
              <a:rPr lang="en-US" b="1" smtClean="0">
                <a:solidFill>
                  <a:schemeClr val="tx1"/>
                </a:solidFill>
              </a:rPr>
              <a:pPr algn="ctr">
                <a:defRPr/>
              </a:pPr>
              <a:t>15</a:t>
            </a:fld>
            <a:endParaRPr lang="en-US" b="1" dirty="0">
              <a:solidFill>
                <a:schemeClr val="tx1"/>
              </a:solidFill>
            </a:endParaRPr>
          </a:p>
        </p:txBody>
      </p:sp>
      <p:sp>
        <p:nvSpPr>
          <p:cNvPr id="9" name="TextBox 8"/>
          <p:cNvSpPr txBox="1"/>
          <p:nvPr/>
        </p:nvSpPr>
        <p:spPr>
          <a:xfrm>
            <a:off x="419100" y="6305550"/>
            <a:ext cx="4264309" cy="215444"/>
          </a:xfrm>
          <a:prstGeom prst="rect">
            <a:avLst/>
          </a:prstGeom>
          <a:noFill/>
        </p:spPr>
        <p:txBody>
          <a:bodyPr wrap="none" rtlCol="0">
            <a:spAutoFit/>
          </a:bodyPr>
          <a:lstStyle/>
          <a:p>
            <a:r>
              <a:rPr lang="en-CA" sz="800" dirty="0" smtClean="0">
                <a:latin typeface="Calibri" pitchFamily="34" charset="0"/>
              </a:rPr>
              <a:t>Sources: Rocky Mountain Oil &amp; Gas Journal, Montana Board of Oil &amp; Gas (http://bogc.dnrc.mt.gov)</a:t>
            </a:r>
            <a:endParaRPr lang="en-CA" sz="800" dirty="0">
              <a:latin typeface="Calibri" pitchFamily="34" charset="0"/>
            </a:endParaRPr>
          </a:p>
        </p:txBody>
      </p:sp>
      <p:sp>
        <p:nvSpPr>
          <p:cNvPr id="15" name="Title 1"/>
          <p:cNvSpPr txBox="1">
            <a:spLocks/>
          </p:cNvSpPr>
          <p:nvPr/>
        </p:nvSpPr>
        <p:spPr>
          <a:xfrm>
            <a:off x="579437" y="0"/>
            <a:ext cx="9174163" cy="1050925"/>
          </a:xfrm>
          <a:prstGeom prst="rect">
            <a:avLst/>
          </a:prstGeom>
        </p:spPr>
        <p:txBody>
          <a:bodyPr vert="horz" anchor="b">
            <a:noAutofit/>
          </a:bodyPr>
          <a:lstStyle/>
          <a:p>
            <a:pPr marL="0" marR="0" indent="0" defTabSz="914400" eaLnBrk="0" latinLnBrk="0" hangingPunct="0">
              <a:lnSpc>
                <a:spcPct val="100000"/>
              </a:lnSpc>
              <a:buClrTx/>
              <a:buSzTx/>
              <a:buFontTx/>
              <a:buNone/>
              <a:tabLst/>
              <a:defRPr/>
            </a:pPr>
            <a:r>
              <a:rPr lang="en-US" sz="2800" b="1" i="1" dirty="0" smtClean="0">
                <a:solidFill>
                  <a:srgbClr val="0070C0"/>
                </a:solidFill>
                <a:effectLst>
                  <a:outerShdw sx="1000" sy="1000" algn="tl" rotWithShape="0">
                    <a:srgbClr val="000000"/>
                  </a:outerShdw>
                </a:effectLst>
                <a:latin typeface="Arial" pitchFamily="34" charset="0"/>
                <a:ea typeface="+mj-ea"/>
                <a:cs typeface="Arial" pitchFamily="34" charset="0"/>
              </a:rPr>
              <a:t>Williston Basin </a:t>
            </a:r>
            <a:r>
              <a:rPr lang="en-US" sz="2800" b="1" i="1" dirty="0" err="1" smtClean="0">
                <a:solidFill>
                  <a:srgbClr val="0070C0"/>
                </a:solidFill>
                <a:effectLst>
                  <a:outerShdw sx="1000" sy="1000" algn="tl" rotWithShape="0">
                    <a:srgbClr val="000000"/>
                  </a:outerShdw>
                </a:effectLst>
                <a:latin typeface="Arial" pitchFamily="34" charset="0"/>
                <a:ea typeface="+mj-ea"/>
                <a:cs typeface="Arial" pitchFamily="34" charset="0"/>
              </a:rPr>
              <a:t>Bakken</a:t>
            </a:r>
            <a:r>
              <a:rPr lang="en-US" sz="2800" b="1" i="1" dirty="0" smtClean="0">
                <a:solidFill>
                  <a:srgbClr val="0070C0"/>
                </a:solidFill>
                <a:effectLst>
                  <a:outerShdw sx="1000" sy="1000" algn="tl" rotWithShape="0">
                    <a:srgbClr val="000000"/>
                  </a:outerShdw>
                </a:effectLst>
                <a:latin typeface="Arial" pitchFamily="34" charset="0"/>
                <a:ea typeface="+mj-ea"/>
                <a:cs typeface="Arial" pitchFamily="34" charset="0"/>
              </a:rPr>
              <a:t>/Three Forks Well Data</a:t>
            </a:r>
          </a:p>
        </p:txBody>
      </p:sp>
      <p:graphicFrame>
        <p:nvGraphicFramePr>
          <p:cNvPr id="12" name="Table 11"/>
          <p:cNvGraphicFramePr>
            <a:graphicFrameLocks noGrp="1"/>
          </p:cNvGraphicFramePr>
          <p:nvPr/>
        </p:nvGraphicFramePr>
        <p:xfrm>
          <a:off x="762000" y="1219200"/>
          <a:ext cx="7620001" cy="2862576"/>
        </p:xfrm>
        <a:graphic>
          <a:graphicData uri="http://schemas.openxmlformats.org/drawingml/2006/table">
            <a:tbl>
              <a:tblPr firstRow="1" bandRow="1">
                <a:tableStyleId>{8799B23B-EC83-4686-B30A-512413B5E67A}</a:tableStyleId>
              </a:tblPr>
              <a:tblGrid>
                <a:gridCol w="2286000"/>
                <a:gridCol w="2590800"/>
                <a:gridCol w="2743201"/>
              </a:tblGrid>
              <a:tr h="258762">
                <a:tc gridSpan="3">
                  <a:txBody>
                    <a:bodyPr/>
                    <a:lstStyle/>
                    <a:p>
                      <a:r>
                        <a:rPr lang="en-CA" sz="1600" b="1" dirty="0" smtClean="0">
                          <a:solidFill>
                            <a:schemeClr val="bg1"/>
                          </a:solidFill>
                          <a:latin typeface="Calibri" pitchFamily="34" charset="0"/>
                        </a:rPr>
                        <a:t>Well</a:t>
                      </a:r>
                      <a:r>
                        <a:rPr lang="en-CA" sz="1600" b="1" baseline="0" dirty="0" smtClean="0">
                          <a:solidFill>
                            <a:schemeClr val="bg1"/>
                          </a:solidFill>
                          <a:latin typeface="Calibri" pitchFamily="34" charset="0"/>
                        </a:rPr>
                        <a:t> Economics</a:t>
                      </a:r>
                      <a:endParaRPr lang="en-CA" sz="1600" b="1" dirty="0" smtClean="0">
                        <a:solidFill>
                          <a:schemeClr val="bg1"/>
                        </a:solidFill>
                        <a:latin typeface="Calibri"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58762">
                <a:tc>
                  <a:txBody>
                    <a:bodyPr/>
                    <a:lstStyle/>
                    <a:p>
                      <a:pPr algn="l"/>
                      <a:r>
                        <a:rPr lang="en-CA" sz="1200" b="1" dirty="0" smtClean="0">
                          <a:solidFill>
                            <a:schemeClr val="bg1"/>
                          </a:solidFill>
                          <a:latin typeface="Calibri" pitchFamily="34" charset="0"/>
                        </a:rPr>
                        <a:t>Economics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smtClean="0">
                          <a:ln>
                            <a:noFill/>
                          </a:ln>
                          <a:solidFill>
                            <a:prstClr val="white"/>
                          </a:solidFill>
                          <a:effectLst/>
                          <a:uLnTx/>
                          <a:uFillTx/>
                          <a:latin typeface="Calibri" pitchFamily="34" charset="0"/>
                          <a:ea typeface="+mn-ea"/>
                          <a:cs typeface="+mn-cs"/>
                        </a:rPr>
                        <a:t>TAQA-</a:t>
                      </a:r>
                      <a:r>
                        <a:rPr kumimoji="0" lang="en-CA" sz="1200" b="1" i="0" u="none" strike="noStrike" kern="1200" cap="none" spc="0" normalizeH="0" baseline="0" noProof="0" dirty="0" err="1" smtClean="0">
                          <a:ln>
                            <a:noFill/>
                          </a:ln>
                          <a:solidFill>
                            <a:prstClr val="white"/>
                          </a:solidFill>
                          <a:effectLst/>
                          <a:uLnTx/>
                          <a:uFillTx/>
                          <a:latin typeface="Calibri" pitchFamily="34" charset="0"/>
                          <a:ea typeface="+mn-ea"/>
                          <a:cs typeface="+mn-cs"/>
                        </a:rPr>
                        <a:t>Hellegaard</a:t>
                      </a:r>
                      <a:r>
                        <a:rPr kumimoji="0" lang="en-CA" sz="1200" b="1" i="0" u="none" strike="noStrike" kern="1200" cap="none" spc="0" normalizeH="0" baseline="0" noProof="0" dirty="0" smtClean="0">
                          <a:ln>
                            <a:noFill/>
                          </a:ln>
                          <a:solidFill>
                            <a:prstClr val="white"/>
                          </a:solidFill>
                          <a:effectLst/>
                          <a:uLnTx/>
                          <a:uFillTx/>
                          <a:latin typeface="Calibri" pitchFamily="34" charset="0"/>
                          <a:ea typeface="+mn-ea"/>
                          <a:cs typeface="+mn-cs"/>
                        </a:rPr>
                        <a:t> 9-12H </a:t>
                      </a:r>
                      <a:r>
                        <a:rPr kumimoji="0" lang="en-CA" sz="1200" b="1" i="0" u="none" strike="noStrike" kern="1200" cap="none" spc="0" normalizeH="0" baseline="0" noProof="0" dirty="0" err="1" smtClean="0">
                          <a:ln>
                            <a:noFill/>
                          </a:ln>
                          <a:solidFill>
                            <a:prstClr val="white"/>
                          </a:solidFill>
                          <a:effectLst/>
                          <a:uLnTx/>
                          <a:uFillTx/>
                          <a:latin typeface="Calibri" pitchFamily="34" charset="0"/>
                          <a:ea typeface="+mn-ea"/>
                          <a:cs typeface="+mn-cs"/>
                        </a:rPr>
                        <a:t>Bakken</a:t>
                      </a:r>
                      <a:r>
                        <a:rPr kumimoji="0" lang="en-CA" sz="1200" b="1" i="0" u="none" strike="noStrike" kern="1200" cap="none" spc="0" normalizeH="0" baseline="0" noProof="0" dirty="0" smtClean="0">
                          <a:ln>
                            <a:noFill/>
                          </a:ln>
                          <a:solidFill>
                            <a:prstClr val="white"/>
                          </a:solidFill>
                          <a:effectLst/>
                          <a:uLnTx/>
                          <a:uFillTx/>
                          <a:latin typeface="Calibri" pitchFamily="34" charset="0"/>
                          <a:ea typeface="+mn-ea"/>
                          <a:cs typeface="+mn-cs"/>
                        </a:rPr>
                        <a:t> Reservoir</a:t>
                      </a:r>
                      <a:endParaRPr kumimoji="0" lang="en-CA" sz="1200" b="1" i="0" u="none" strike="noStrike" kern="1200" cap="none" spc="0" normalizeH="0" baseline="0" noProof="0" dirty="0">
                        <a:ln>
                          <a:noFill/>
                        </a:ln>
                        <a:solidFill>
                          <a:prstClr val="white"/>
                        </a:solidFill>
                        <a:effectLst/>
                        <a:uLnTx/>
                        <a:uFillTx/>
                        <a:latin typeface="Calibri"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err="1" smtClean="0">
                          <a:ln>
                            <a:noFill/>
                          </a:ln>
                          <a:solidFill>
                            <a:prstClr val="white"/>
                          </a:solidFill>
                          <a:effectLst/>
                          <a:uLnTx/>
                          <a:uFillTx/>
                          <a:latin typeface="Calibri" pitchFamily="34" charset="0"/>
                          <a:ea typeface="+mn-ea"/>
                          <a:cs typeface="+mn-cs"/>
                        </a:rPr>
                        <a:t>Mountainview</a:t>
                      </a:r>
                      <a:r>
                        <a:rPr kumimoji="0" lang="en-CA" sz="1200" b="1" i="0" u="none" strike="noStrike" kern="1200" cap="none" spc="0" normalizeH="0" baseline="0" noProof="0" dirty="0" smtClean="0">
                          <a:ln>
                            <a:noFill/>
                          </a:ln>
                          <a:solidFill>
                            <a:prstClr val="white"/>
                          </a:solidFill>
                          <a:effectLst/>
                          <a:uLnTx/>
                          <a:uFillTx/>
                          <a:latin typeface="Calibri" pitchFamily="34" charset="0"/>
                          <a:ea typeface="+mn-ea"/>
                          <a:cs typeface="+mn-cs"/>
                        </a:rPr>
                        <a:t> Forecast Well</a:t>
                      </a:r>
                      <a:endParaRPr kumimoji="0" lang="en-CA" sz="1200" b="1" i="0" u="none" strike="noStrike" kern="1200" cap="none" spc="0" normalizeH="0" baseline="0" noProof="0" dirty="0">
                        <a:ln>
                          <a:noFill/>
                        </a:ln>
                        <a:solidFill>
                          <a:prstClr val="white"/>
                        </a:solidFill>
                        <a:effectLst/>
                        <a:uLnTx/>
                        <a:uFillTx/>
                        <a:latin typeface="Calibri"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58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smtClean="0">
                          <a:ln>
                            <a:noFill/>
                          </a:ln>
                          <a:solidFill>
                            <a:prstClr val="black"/>
                          </a:solidFill>
                          <a:effectLst/>
                          <a:uLnTx/>
                          <a:uFillTx/>
                          <a:latin typeface="Calibri" pitchFamily="34" charset="0"/>
                          <a:ea typeface="+mn-ea"/>
                          <a:cs typeface="+mn-cs"/>
                        </a:rPr>
                        <a:t>Initial Oil Prod. Rate</a:t>
                      </a:r>
                      <a:endParaRPr kumimoji="0" lang="en-CA" sz="1000" b="1" i="0" u="none" strike="noStrike" kern="1200" cap="none" spc="0" normalizeH="0" baseline="0" noProof="0" dirty="0">
                        <a:ln>
                          <a:noFill/>
                        </a:ln>
                        <a:solidFill>
                          <a:prstClr val="black"/>
                        </a:solidFill>
                        <a:effectLst/>
                        <a:uLnTx/>
                        <a:uFillTx/>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000" b="1" dirty="0" smtClean="0">
                          <a:latin typeface="Calibri" pitchFamily="34" charset="0"/>
                        </a:rPr>
                        <a:t>433 bbl/d</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000" b="1" dirty="0" smtClean="0">
                          <a:latin typeface="Calibri" pitchFamily="34" charset="0"/>
                        </a:rPr>
                        <a:t>600 bbl/d</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pPr algn="l"/>
                      <a:r>
                        <a:rPr lang="en-CA" sz="1000" b="1" dirty="0" smtClean="0">
                          <a:latin typeface="Calibri" pitchFamily="34" charset="0"/>
                        </a:rPr>
                        <a:t>Initial</a:t>
                      </a:r>
                      <a:r>
                        <a:rPr lang="en-CA" sz="1000" b="1" baseline="0" dirty="0" smtClean="0">
                          <a:latin typeface="Calibri" pitchFamily="34" charset="0"/>
                        </a:rPr>
                        <a:t> Gas Prod. Rate</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ctr"/>
                      <a:r>
                        <a:rPr lang="en-CA" sz="1000" b="1" dirty="0" smtClean="0">
                          <a:latin typeface="Calibri" pitchFamily="34" charset="0"/>
                        </a:rPr>
                        <a:t>150 </a:t>
                      </a:r>
                      <a:r>
                        <a:rPr lang="en-CA" sz="1000" b="1" dirty="0" err="1" smtClean="0">
                          <a:latin typeface="Calibri" pitchFamily="34" charset="0"/>
                        </a:rPr>
                        <a:t>mcf</a:t>
                      </a:r>
                      <a:r>
                        <a:rPr lang="en-CA" sz="1000" b="1" dirty="0" smtClean="0">
                          <a:latin typeface="Calibri" pitchFamily="34" charset="0"/>
                        </a:rPr>
                        <a:t>/d</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ctr"/>
                      <a:r>
                        <a:rPr lang="en-CA" sz="1000" b="1" dirty="0" smtClean="0">
                          <a:latin typeface="Calibri" pitchFamily="34" charset="0"/>
                        </a:rPr>
                        <a:t>200 </a:t>
                      </a:r>
                      <a:r>
                        <a:rPr lang="en-CA" sz="1000" b="1" dirty="0" err="1" smtClean="0">
                          <a:latin typeface="Calibri" pitchFamily="34" charset="0"/>
                        </a:rPr>
                        <a:t>mcf</a:t>
                      </a:r>
                      <a:r>
                        <a:rPr lang="en-CA" sz="1000" b="1" dirty="0" smtClean="0">
                          <a:latin typeface="Calibri" pitchFamily="34" charset="0"/>
                        </a:rPr>
                        <a:t>/d</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58762">
                <a:tc>
                  <a:txBody>
                    <a:bodyPr/>
                    <a:lstStyle/>
                    <a:p>
                      <a:pPr marL="0" algn="l" rtl="0" eaLnBrk="1" latinLnBrk="0" hangingPunct="1"/>
                      <a:r>
                        <a:rPr kumimoji="0" lang="en-CA" sz="1000" b="1" kern="1200" dirty="0" smtClean="0">
                          <a:solidFill>
                            <a:schemeClr val="tx1"/>
                          </a:solidFill>
                          <a:latin typeface="Calibri" pitchFamily="34" charset="0"/>
                          <a:ea typeface="+mn-ea"/>
                          <a:cs typeface="+mn-cs"/>
                        </a:rPr>
                        <a:t>Capital</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latinLnBrk="0" hangingPunct="1"/>
                      <a:r>
                        <a:rPr kumimoji="0" lang="en-US" sz="1000" b="1" kern="1200" dirty="0" smtClean="0">
                          <a:solidFill>
                            <a:schemeClr val="tx1"/>
                          </a:solidFill>
                          <a:latin typeface="Calibri" pitchFamily="34" charset="0"/>
                          <a:ea typeface="+mn-ea"/>
                          <a:cs typeface="+mn-cs"/>
                        </a:rPr>
                        <a:t>$4,400,000</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latinLnBrk="0" hangingPunct="1"/>
                      <a:r>
                        <a:rPr kumimoji="0" lang="en-CA" sz="1000" b="1" kern="1200" dirty="0" smtClean="0">
                          <a:solidFill>
                            <a:schemeClr val="tx1"/>
                          </a:solidFill>
                          <a:latin typeface="Calibri" pitchFamily="34" charset="0"/>
                          <a:ea typeface="+mn-ea"/>
                          <a:cs typeface="+mn-cs"/>
                        </a:rPr>
                        <a:t>$6,624,000</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r>
                        <a:rPr lang="en-CA" sz="1000" b="1" dirty="0" smtClean="0">
                          <a:latin typeface="Calibri" pitchFamily="34" charset="0"/>
                        </a:rPr>
                        <a:t>Future Net Profit,</a:t>
                      </a:r>
                      <a:r>
                        <a:rPr lang="en-CA" sz="1000" b="1" baseline="0" dirty="0" smtClean="0">
                          <a:latin typeface="Calibri" pitchFamily="34" charset="0"/>
                        </a:rPr>
                        <a:t> Discounted at 10%</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smtClean="0">
                          <a:ln>
                            <a:noFill/>
                          </a:ln>
                          <a:solidFill>
                            <a:prstClr val="black"/>
                          </a:solidFill>
                          <a:effectLst/>
                          <a:uLnTx/>
                          <a:uFillTx/>
                          <a:latin typeface="Calibri" pitchFamily="34" charset="0"/>
                          <a:ea typeface="+mn-ea"/>
                          <a:cs typeface="+mn-cs"/>
                        </a:rPr>
                        <a:t>$4,657,155</a:t>
                      </a:r>
                      <a:endParaRPr kumimoji="0" lang="en-CA" sz="1000" b="1" i="0" u="none" strike="noStrike" kern="1200" cap="none" spc="0" normalizeH="0" baseline="0" noProof="0" dirty="0">
                        <a:ln>
                          <a:noFill/>
                        </a:ln>
                        <a:solidFill>
                          <a:prstClr val="black"/>
                        </a:solidFill>
                        <a:effectLst/>
                        <a:uLnTx/>
                        <a:uFillTx/>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ctr"/>
                      <a:r>
                        <a:rPr lang="en-CA" sz="1000" b="1" dirty="0" smtClean="0">
                          <a:solidFill>
                            <a:schemeClr val="tx1"/>
                          </a:solidFill>
                          <a:latin typeface="Calibri" pitchFamily="34" charset="0"/>
                        </a:rPr>
                        <a:t>$21,410,768</a:t>
                      </a:r>
                      <a:endParaRPr lang="en-CA" sz="1000" b="1"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58762">
                <a:tc>
                  <a:txBody>
                    <a:bodyPr/>
                    <a:lstStyle/>
                    <a:p>
                      <a:r>
                        <a:rPr lang="en-CA" sz="1000" b="1" dirty="0" smtClean="0">
                          <a:latin typeface="Calibri" pitchFamily="34" charset="0"/>
                        </a:rPr>
                        <a:t>Rate of Return</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1" dirty="0" smtClean="0">
                          <a:latin typeface="Calibri" pitchFamily="34" charset="0"/>
                          <a:cs typeface="Times New Roman" pitchFamily="18" charset="0"/>
                        </a:rPr>
                        <a:t>100% / year</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000" b="1" dirty="0" smtClean="0">
                          <a:latin typeface="Calibri" pitchFamily="34" charset="0"/>
                        </a:rPr>
                        <a:t>100% / </a:t>
                      </a:r>
                      <a:r>
                        <a:rPr lang="en-CA" sz="1000" b="1" baseline="0" dirty="0" smtClean="0">
                          <a:latin typeface="Calibri" pitchFamily="34" charset="0"/>
                        </a:rPr>
                        <a:t>year</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pPr marL="0" algn="l" rtl="0" eaLnBrk="1" latinLnBrk="0" hangingPunct="1"/>
                      <a:r>
                        <a:rPr kumimoji="0" lang="en-CA" sz="1000" b="1" kern="1200" dirty="0" smtClean="0">
                          <a:solidFill>
                            <a:schemeClr val="tx1"/>
                          </a:solidFill>
                          <a:latin typeface="Calibri" pitchFamily="34" charset="0"/>
                          <a:ea typeface="+mn-ea"/>
                          <a:cs typeface="+mn-cs"/>
                        </a:rPr>
                        <a:t>Return on Investment</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algn="ctr" rtl="0" eaLnBrk="1" latinLnBrk="0" hangingPunct="1"/>
                      <a:r>
                        <a:rPr kumimoji="0" lang="en-CA" sz="1000" b="1" kern="1200" dirty="0" smtClean="0">
                          <a:solidFill>
                            <a:schemeClr val="tx1"/>
                          </a:solidFill>
                          <a:latin typeface="Calibri" pitchFamily="34" charset="0"/>
                          <a:ea typeface="+mn-ea"/>
                          <a:cs typeface="+mn-cs"/>
                        </a:rPr>
                        <a:t>2.40</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algn="ctr" rtl="0" eaLnBrk="1" latinLnBrk="0" hangingPunct="1"/>
                      <a:r>
                        <a:rPr kumimoji="0" lang="en-CA" sz="1000" b="1" kern="1200" dirty="0" smtClean="0">
                          <a:solidFill>
                            <a:schemeClr val="tx1"/>
                          </a:solidFill>
                          <a:latin typeface="Calibri" pitchFamily="34" charset="0"/>
                          <a:ea typeface="+mn-ea"/>
                          <a:cs typeface="+mn-cs"/>
                        </a:rPr>
                        <a:t>3.23</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58762">
                <a:tc>
                  <a:txBody>
                    <a:bodyPr/>
                    <a:lstStyle/>
                    <a:p>
                      <a:pPr marL="0" algn="l" rtl="0" eaLnBrk="1" latinLnBrk="0" hangingPunct="1"/>
                      <a:r>
                        <a:rPr kumimoji="0" lang="en-CA" sz="1000" b="1" kern="1200" dirty="0" smtClean="0">
                          <a:solidFill>
                            <a:schemeClr val="tx1"/>
                          </a:solidFill>
                          <a:latin typeface="Calibri" pitchFamily="34" charset="0"/>
                          <a:ea typeface="+mn-ea"/>
                          <a:cs typeface="+mn-cs"/>
                        </a:rPr>
                        <a:t>Spacing Unit</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rtl="0" eaLnBrk="1" latinLnBrk="0" hangingPunct="1"/>
                      <a:r>
                        <a:rPr kumimoji="0" lang="en-CA" sz="1000" b="1" kern="1200" dirty="0" smtClean="0">
                          <a:solidFill>
                            <a:schemeClr val="tx1"/>
                          </a:solidFill>
                          <a:latin typeface="Calibri" pitchFamily="34" charset="0"/>
                          <a:ea typeface="+mn-ea"/>
                          <a:cs typeface="+mn-cs"/>
                        </a:rPr>
                        <a:t>640</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rtl="0" eaLnBrk="1" latinLnBrk="0" hangingPunct="1"/>
                      <a:r>
                        <a:rPr kumimoji="0" lang="en-CA" sz="1000" b="1" kern="1200" dirty="0" smtClean="0">
                          <a:solidFill>
                            <a:schemeClr val="tx1"/>
                          </a:solidFill>
                          <a:latin typeface="Calibri" pitchFamily="34" charset="0"/>
                          <a:ea typeface="+mn-ea"/>
                          <a:cs typeface="+mn-cs"/>
                        </a:rPr>
                        <a:t>1280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8762">
                <a:tc>
                  <a:txBody>
                    <a:bodyPr/>
                    <a:lstStyle/>
                    <a:p>
                      <a:pPr marL="0" algn="l" rtl="0" eaLnBrk="1" latinLnBrk="0" hangingPunct="1"/>
                      <a:r>
                        <a:rPr kumimoji="0" lang="en-CA" sz="1000" b="1" kern="1200" dirty="0" err="1" smtClean="0">
                          <a:solidFill>
                            <a:schemeClr val="tx1"/>
                          </a:solidFill>
                          <a:latin typeface="Calibri" pitchFamily="34" charset="0"/>
                          <a:ea typeface="+mn-ea"/>
                          <a:cs typeface="+mn-cs"/>
                        </a:rPr>
                        <a:t>Frac</a:t>
                      </a:r>
                      <a:r>
                        <a:rPr kumimoji="0" lang="en-CA" sz="1000" b="1" kern="1200" baseline="0" dirty="0" smtClean="0">
                          <a:solidFill>
                            <a:schemeClr val="tx1"/>
                          </a:solidFill>
                          <a:latin typeface="Calibri" pitchFamily="34" charset="0"/>
                          <a:ea typeface="+mn-ea"/>
                          <a:cs typeface="+mn-cs"/>
                        </a:rPr>
                        <a:t> job</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algn="ctr" rtl="0" eaLnBrk="1" latinLnBrk="0" hangingPunct="1"/>
                      <a:r>
                        <a:rPr kumimoji="0" lang="en-CA" sz="1000" b="1" kern="1200" dirty="0" smtClean="0">
                          <a:solidFill>
                            <a:schemeClr val="tx1"/>
                          </a:solidFill>
                          <a:latin typeface="Calibri" pitchFamily="34" charset="0"/>
                          <a:ea typeface="+mn-ea"/>
                          <a:cs typeface="+mn-cs"/>
                        </a:rPr>
                        <a:t>18 stages</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algn="ctr" rtl="0" eaLnBrk="1" latinLnBrk="0" hangingPunct="1"/>
                      <a:r>
                        <a:rPr kumimoji="0" lang="en-CA" sz="1000" b="1" kern="1200" dirty="0" smtClean="0">
                          <a:solidFill>
                            <a:schemeClr val="tx1"/>
                          </a:solidFill>
                          <a:latin typeface="Calibri" pitchFamily="34" charset="0"/>
                          <a:ea typeface="+mn-ea"/>
                          <a:cs typeface="+mn-cs"/>
                        </a:rPr>
                        <a:t>30 stages</a:t>
                      </a:r>
                      <a:r>
                        <a:rPr kumimoji="0" lang="en-CA" sz="1000" b="1" kern="1200" baseline="0" dirty="0" smtClean="0">
                          <a:solidFill>
                            <a:schemeClr val="tx1"/>
                          </a:solidFill>
                          <a:latin typeface="Calibri" pitchFamily="34" charset="0"/>
                          <a:ea typeface="+mn-ea"/>
                          <a:cs typeface="+mn-cs"/>
                        </a:rPr>
                        <a:t> </a:t>
                      </a:r>
                      <a:endParaRPr kumimoji="0" lang="en-CA" sz="1000" b="1" kern="1200" dirty="0" smtClean="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bl>
          </a:graphicData>
        </a:graphic>
      </p:graphicFrame>
      <p:graphicFrame>
        <p:nvGraphicFramePr>
          <p:cNvPr id="14" name="Table 13"/>
          <p:cNvGraphicFramePr>
            <a:graphicFrameLocks noGrp="1"/>
          </p:cNvGraphicFramePr>
          <p:nvPr/>
        </p:nvGraphicFramePr>
        <p:xfrm>
          <a:off x="762000" y="4192272"/>
          <a:ext cx="7620001" cy="1827528"/>
        </p:xfrm>
        <a:graphic>
          <a:graphicData uri="http://schemas.openxmlformats.org/drawingml/2006/table">
            <a:tbl>
              <a:tblPr firstRow="1" bandRow="1">
                <a:tableStyleId>{8799B23B-EC83-4686-B30A-512413B5E67A}</a:tableStyleId>
              </a:tblPr>
              <a:tblGrid>
                <a:gridCol w="2286000"/>
                <a:gridCol w="2590800"/>
                <a:gridCol w="2743201"/>
              </a:tblGrid>
              <a:tr h="258762">
                <a:tc gridSpan="3">
                  <a:txBody>
                    <a:bodyPr/>
                    <a:lstStyle/>
                    <a:p>
                      <a:r>
                        <a:rPr lang="en-CA" sz="1600" b="1" dirty="0" smtClean="0">
                          <a:solidFill>
                            <a:schemeClr val="bg1"/>
                          </a:solidFill>
                          <a:latin typeface="Calibri" pitchFamily="34" charset="0"/>
                        </a:rPr>
                        <a:t>Operating Netbacks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58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smtClean="0">
                          <a:ln>
                            <a:noFill/>
                          </a:ln>
                          <a:solidFill>
                            <a:prstClr val="white"/>
                          </a:solidFill>
                          <a:effectLst/>
                          <a:uLnTx/>
                          <a:uFillTx/>
                          <a:latin typeface="Calibri" pitchFamily="34" charset="0"/>
                          <a:ea typeface="+mn-ea"/>
                          <a:cs typeface="+mn-cs"/>
                        </a:rPr>
                        <a:t>Economics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smtClean="0">
                          <a:ln>
                            <a:noFill/>
                          </a:ln>
                          <a:solidFill>
                            <a:prstClr val="white"/>
                          </a:solidFill>
                          <a:effectLst/>
                          <a:uLnTx/>
                          <a:uFillTx/>
                          <a:latin typeface="Calibri" pitchFamily="34" charset="0"/>
                          <a:ea typeface="+mn-ea"/>
                          <a:cs typeface="+mn-cs"/>
                        </a:rPr>
                        <a:t>TAQA-</a:t>
                      </a:r>
                      <a:r>
                        <a:rPr kumimoji="0" lang="en-CA" sz="1200" b="1" i="0" u="none" strike="noStrike" kern="1200" cap="none" spc="0" normalizeH="0" baseline="0" noProof="0" dirty="0" err="1" smtClean="0">
                          <a:ln>
                            <a:noFill/>
                          </a:ln>
                          <a:solidFill>
                            <a:prstClr val="white"/>
                          </a:solidFill>
                          <a:effectLst/>
                          <a:uLnTx/>
                          <a:uFillTx/>
                          <a:latin typeface="Calibri" pitchFamily="34" charset="0"/>
                          <a:ea typeface="+mn-ea"/>
                          <a:cs typeface="+mn-cs"/>
                        </a:rPr>
                        <a:t>Hellegaard</a:t>
                      </a:r>
                      <a:r>
                        <a:rPr kumimoji="0" lang="en-CA" sz="1200" b="1" i="0" u="none" strike="noStrike" kern="1200" cap="none" spc="0" normalizeH="0" baseline="0" noProof="0" dirty="0" smtClean="0">
                          <a:ln>
                            <a:noFill/>
                          </a:ln>
                          <a:solidFill>
                            <a:prstClr val="white"/>
                          </a:solidFill>
                          <a:effectLst/>
                          <a:uLnTx/>
                          <a:uFillTx/>
                          <a:latin typeface="Calibri" pitchFamily="34" charset="0"/>
                          <a:ea typeface="+mn-ea"/>
                          <a:cs typeface="+mn-cs"/>
                        </a:rPr>
                        <a:t> 9-12H </a:t>
                      </a:r>
                      <a:r>
                        <a:rPr kumimoji="0" lang="en-CA" sz="1200" b="1" i="0" u="none" strike="noStrike" kern="1200" cap="none" spc="0" normalizeH="0" baseline="0" noProof="0" dirty="0" err="1" smtClean="0">
                          <a:ln>
                            <a:noFill/>
                          </a:ln>
                          <a:solidFill>
                            <a:prstClr val="white"/>
                          </a:solidFill>
                          <a:effectLst/>
                          <a:uLnTx/>
                          <a:uFillTx/>
                          <a:latin typeface="Calibri" pitchFamily="34" charset="0"/>
                          <a:ea typeface="+mn-ea"/>
                          <a:cs typeface="+mn-cs"/>
                        </a:rPr>
                        <a:t>Bakken</a:t>
                      </a:r>
                      <a:r>
                        <a:rPr kumimoji="0" lang="en-CA" sz="1200" b="1" i="0" u="none" strike="noStrike" kern="1200" cap="none" spc="0" normalizeH="0" baseline="0" noProof="0" dirty="0" smtClean="0">
                          <a:ln>
                            <a:noFill/>
                          </a:ln>
                          <a:solidFill>
                            <a:prstClr val="white"/>
                          </a:solidFill>
                          <a:effectLst/>
                          <a:uLnTx/>
                          <a:uFillTx/>
                          <a:latin typeface="Calibri" pitchFamily="34" charset="0"/>
                          <a:ea typeface="+mn-ea"/>
                          <a:cs typeface="+mn-cs"/>
                        </a:rPr>
                        <a:t> Reservoir</a:t>
                      </a:r>
                      <a:endParaRPr kumimoji="0" lang="en-CA" sz="1200" b="1" i="0" u="none" strike="noStrike" kern="1200" cap="none" spc="0" normalizeH="0" baseline="0" noProof="0" dirty="0">
                        <a:ln>
                          <a:noFill/>
                        </a:ln>
                        <a:solidFill>
                          <a:prstClr val="white"/>
                        </a:solidFill>
                        <a:effectLst/>
                        <a:uLnTx/>
                        <a:uFillTx/>
                        <a:latin typeface="Calibri"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err="1" smtClean="0">
                          <a:ln>
                            <a:noFill/>
                          </a:ln>
                          <a:solidFill>
                            <a:prstClr val="white"/>
                          </a:solidFill>
                          <a:effectLst/>
                          <a:uLnTx/>
                          <a:uFillTx/>
                          <a:latin typeface="Calibri" pitchFamily="34" charset="0"/>
                          <a:ea typeface="+mn-ea"/>
                          <a:cs typeface="+mn-cs"/>
                        </a:rPr>
                        <a:t>Mountainview</a:t>
                      </a:r>
                      <a:r>
                        <a:rPr kumimoji="0" lang="en-CA" sz="1200" b="1" i="0" u="none" strike="noStrike" kern="1200" cap="none" spc="0" normalizeH="0" baseline="0" noProof="0" dirty="0" smtClean="0">
                          <a:ln>
                            <a:noFill/>
                          </a:ln>
                          <a:solidFill>
                            <a:prstClr val="white"/>
                          </a:solidFill>
                          <a:effectLst/>
                          <a:uLnTx/>
                          <a:uFillTx/>
                          <a:latin typeface="Calibri" pitchFamily="34" charset="0"/>
                          <a:ea typeface="+mn-ea"/>
                          <a:cs typeface="+mn-cs"/>
                        </a:rPr>
                        <a:t> Forecast Well</a:t>
                      </a:r>
                      <a:endParaRPr kumimoji="0" lang="en-CA" sz="1200" b="1" i="0" u="none" strike="noStrike" kern="1200" cap="none" spc="0" normalizeH="0" baseline="0" noProof="0" dirty="0">
                        <a:ln>
                          <a:noFill/>
                        </a:ln>
                        <a:solidFill>
                          <a:prstClr val="white"/>
                        </a:solidFill>
                        <a:effectLst/>
                        <a:uLnTx/>
                        <a:uFillTx/>
                        <a:latin typeface="Calibri"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58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smtClean="0">
                          <a:ln>
                            <a:noFill/>
                          </a:ln>
                          <a:solidFill>
                            <a:prstClr val="black"/>
                          </a:solidFill>
                          <a:effectLst/>
                          <a:uLnTx/>
                          <a:uFillTx/>
                          <a:latin typeface="Calibri" pitchFamily="34" charset="0"/>
                          <a:ea typeface="+mn-ea"/>
                          <a:cs typeface="+mn-cs"/>
                        </a:rPr>
                        <a:t>Revenue ($/</a:t>
                      </a:r>
                      <a:r>
                        <a:rPr kumimoji="0" lang="en-CA" sz="1000" b="1" i="0" u="none" strike="noStrike" kern="1200" cap="none" spc="0" normalizeH="0" baseline="0" noProof="0" dirty="0" err="1" smtClean="0">
                          <a:ln>
                            <a:noFill/>
                          </a:ln>
                          <a:solidFill>
                            <a:prstClr val="black"/>
                          </a:solidFill>
                          <a:effectLst/>
                          <a:uLnTx/>
                          <a:uFillTx/>
                          <a:latin typeface="Calibri" pitchFamily="34" charset="0"/>
                          <a:ea typeface="+mn-ea"/>
                          <a:cs typeface="+mn-cs"/>
                        </a:rPr>
                        <a:t>boe</a:t>
                      </a:r>
                      <a:r>
                        <a:rPr kumimoji="0" lang="en-CA" sz="1000" b="1" i="0" u="none" strike="noStrike" kern="1200" cap="none" spc="0" normalizeH="0" baseline="0" noProof="0" dirty="0" smtClean="0">
                          <a:ln>
                            <a:noFill/>
                          </a:ln>
                          <a:solidFill>
                            <a:prstClr val="black"/>
                          </a:solidFill>
                          <a:effectLst/>
                          <a:uLnTx/>
                          <a:uFillTx/>
                          <a:latin typeface="Calibri" pitchFamily="34" charset="0"/>
                          <a:ea typeface="+mn-ea"/>
                          <a:cs typeface="+mn-cs"/>
                        </a:rPr>
                        <a:t>)</a:t>
                      </a:r>
                      <a:endParaRPr kumimoji="0" lang="en-CA" sz="1000" b="1" i="0" u="none" strike="noStrike" kern="1200" cap="none" spc="0" normalizeH="0" baseline="0" noProof="0" dirty="0">
                        <a:ln>
                          <a:noFill/>
                        </a:ln>
                        <a:solidFill>
                          <a:prstClr val="black"/>
                        </a:solidFill>
                        <a:effectLst/>
                        <a:uLnTx/>
                        <a:uFillTx/>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000" b="1" dirty="0" smtClean="0">
                          <a:latin typeface="Calibri" pitchFamily="34" charset="0"/>
                        </a:rPr>
                        <a:t>$70.00</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000" b="1" dirty="0" smtClean="0">
                          <a:latin typeface="Calibri" pitchFamily="34" charset="0"/>
                        </a:rPr>
                        <a:t>$78.00</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pPr lvl="0" algn="l"/>
                      <a:r>
                        <a:rPr lang="en-CA" sz="1000" b="1" dirty="0" smtClean="0">
                          <a:latin typeface="Calibri" pitchFamily="34" charset="0"/>
                        </a:rPr>
                        <a:t>   Royalty Rate (%)</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ctr"/>
                      <a:r>
                        <a:rPr lang="en-CA" sz="1000" b="1" dirty="0" smtClean="0">
                          <a:latin typeface="Calibri" pitchFamily="34" charset="0"/>
                        </a:rPr>
                        <a:t>13.75%</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ctr"/>
                      <a:r>
                        <a:rPr lang="en-CA" sz="1000" b="1" dirty="0" smtClean="0">
                          <a:latin typeface="Calibri" pitchFamily="34" charset="0"/>
                        </a:rPr>
                        <a:t>20-22%</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58762">
                <a:tc>
                  <a:txBody>
                    <a:bodyPr/>
                    <a:lstStyle/>
                    <a:p>
                      <a:pPr marL="0" lvl="0" algn="l" rtl="0" eaLnBrk="1" latinLnBrk="0" hangingPunct="1"/>
                      <a:r>
                        <a:rPr kumimoji="0" lang="en-CA" sz="1000" b="1" kern="1200" dirty="0" smtClean="0">
                          <a:solidFill>
                            <a:schemeClr val="tx1"/>
                          </a:solidFill>
                          <a:latin typeface="Calibri" pitchFamily="34" charset="0"/>
                          <a:ea typeface="+mn-ea"/>
                          <a:cs typeface="+mn-cs"/>
                        </a:rPr>
                        <a:t>   Operating</a:t>
                      </a:r>
                      <a:r>
                        <a:rPr kumimoji="0" lang="en-CA" sz="1000" b="1" kern="1200" baseline="0" dirty="0" smtClean="0">
                          <a:solidFill>
                            <a:schemeClr val="tx1"/>
                          </a:solidFill>
                          <a:latin typeface="Calibri" pitchFamily="34" charset="0"/>
                          <a:ea typeface="+mn-ea"/>
                          <a:cs typeface="+mn-cs"/>
                        </a:rPr>
                        <a:t> Costs ($/</a:t>
                      </a:r>
                      <a:r>
                        <a:rPr kumimoji="0" lang="en-CA" sz="1000" b="1" kern="1200" baseline="0" dirty="0" err="1" smtClean="0">
                          <a:solidFill>
                            <a:schemeClr val="tx1"/>
                          </a:solidFill>
                          <a:latin typeface="Calibri" pitchFamily="34" charset="0"/>
                          <a:ea typeface="+mn-ea"/>
                          <a:cs typeface="+mn-cs"/>
                        </a:rPr>
                        <a:t>boe</a:t>
                      </a:r>
                      <a:r>
                        <a:rPr kumimoji="0" lang="en-CA" sz="1000" b="1" kern="1200" baseline="0" dirty="0" smtClean="0">
                          <a:solidFill>
                            <a:schemeClr val="tx1"/>
                          </a:solidFill>
                          <a:latin typeface="Calibri" pitchFamily="34" charset="0"/>
                          <a:ea typeface="+mn-ea"/>
                          <a:cs typeface="+mn-cs"/>
                        </a:rPr>
                        <a:t>)</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latinLnBrk="0" hangingPunct="1"/>
                      <a:r>
                        <a:rPr kumimoji="0" lang="en-CA" sz="1000" b="1" kern="1200" dirty="0" smtClean="0">
                          <a:solidFill>
                            <a:schemeClr val="tx1"/>
                          </a:solidFill>
                          <a:latin typeface="Calibri" pitchFamily="34" charset="0"/>
                          <a:ea typeface="+mn-ea"/>
                          <a:cs typeface="+mn-cs"/>
                        </a:rPr>
                        <a:t>$12,000 a month</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latinLnBrk="0" hangingPunct="1"/>
                      <a:r>
                        <a:rPr kumimoji="0" lang="en-CA" sz="1000" b="1" kern="1200" dirty="0" smtClean="0">
                          <a:solidFill>
                            <a:schemeClr val="tx1"/>
                          </a:solidFill>
                          <a:latin typeface="Calibri" pitchFamily="34" charset="0"/>
                          <a:ea typeface="+mn-ea"/>
                          <a:cs typeface="+mn-cs"/>
                        </a:rPr>
                        <a:t>$9,700</a:t>
                      </a:r>
                      <a:r>
                        <a:rPr kumimoji="0" lang="en-CA" sz="1000" b="1" kern="1200" baseline="0" dirty="0" smtClean="0">
                          <a:solidFill>
                            <a:schemeClr val="tx1"/>
                          </a:solidFill>
                          <a:latin typeface="Calibri" pitchFamily="34" charset="0"/>
                          <a:ea typeface="+mn-ea"/>
                          <a:cs typeface="+mn-cs"/>
                        </a:rPr>
                        <a:t> a month</a:t>
                      </a:r>
                      <a:endParaRPr kumimoji="0" lang="en-CA" sz="10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r>
                        <a:rPr lang="en-CA" sz="1000" b="1" dirty="0" smtClean="0">
                          <a:latin typeface="Calibri" pitchFamily="34" charset="0"/>
                        </a:rPr>
                        <a:t>Operating Netback ($/</a:t>
                      </a:r>
                      <a:r>
                        <a:rPr lang="en-CA" sz="1000" b="1" dirty="0" err="1" smtClean="0">
                          <a:latin typeface="Calibri" pitchFamily="34" charset="0"/>
                        </a:rPr>
                        <a:t>boe</a:t>
                      </a:r>
                      <a:r>
                        <a:rPr lang="en-CA" sz="1000" b="1" dirty="0" smtClean="0">
                          <a:latin typeface="Calibri" pitchFamily="34" charset="0"/>
                        </a:rPr>
                        <a:t>)</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ctr"/>
                      <a:r>
                        <a:rPr lang="en-CA" sz="1000" b="1" dirty="0" smtClean="0">
                          <a:latin typeface="Calibri" pitchFamily="34" charset="0"/>
                        </a:rPr>
                        <a:t>$59.45</a:t>
                      </a:r>
                      <a:r>
                        <a:rPr lang="en-CA" sz="1000" b="1" baseline="0" dirty="0" smtClean="0">
                          <a:latin typeface="Calibri" pitchFamily="34" charset="0"/>
                        </a:rPr>
                        <a:t> </a:t>
                      </a:r>
                      <a:r>
                        <a:rPr lang="en-CA" sz="1000" b="1" baseline="0" dirty="0" err="1" smtClean="0">
                          <a:latin typeface="Calibri" pitchFamily="34" charset="0"/>
                        </a:rPr>
                        <a:t>bopd</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ctr"/>
                      <a:r>
                        <a:rPr lang="en-CA" sz="1000" b="1" dirty="0" smtClean="0">
                          <a:latin typeface="Calibri" pitchFamily="34" charset="0"/>
                        </a:rPr>
                        <a:t>$60.30 </a:t>
                      </a:r>
                      <a:r>
                        <a:rPr lang="en-CA" sz="1000" b="1" dirty="0" err="1" smtClean="0">
                          <a:latin typeface="Calibri" pitchFamily="34" charset="0"/>
                        </a:rPr>
                        <a:t>bopd</a:t>
                      </a:r>
                      <a:endParaRPr lang="en-CA" sz="10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bl>
          </a:graphicData>
        </a:graphic>
      </p:graphicFrame>
      <p:pic>
        <p:nvPicPr>
          <p:cNvPr id="10"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71600"/>
            <a:ext cx="8183880" cy="4187952"/>
          </a:xfrm>
        </p:spPr>
        <p:txBody>
          <a:bodyPr/>
          <a:lstStyle/>
          <a:p>
            <a:pPr marL="171450" lvl="0" indent="-171450">
              <a:spcBef>
                <a:spcPct val="25000"/>
              </a:spcBef>
              <a:buClrTx/>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2011 Year End </a:t>
            </a:r>
          </a:p>
          <a:p>
            <a:pPr marL="454025" lvl="1" indent="-171450">
              <a:spcBef>
                <a:spcPct val="25000"/>
              </a:spcBef>
              <a:buClrTx/>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Production - 201 </a:t>
            </a:r>
            <a:r>
              <a:rPr lang="en-US" sz="1900" dirty="0" err="1" smtClean="0">
                <a:solidFill>
                  <a:srgbClr val="000000"/>
                </a:solidFill>
                <a:latin typeface="Calibri" pitchFamily="34" charset="0"/>
              </a:rPr>
              <a:t>boe</a:t>
            </a:r>
            <a:r>
              <a:rPr lang="en-US" sz="1900" dirty="0" smtClean="0">
                <a:solidFill>
                  <a:srgbClr val="000000"/>
                </a:solidFill>
                <a:latin typeface="Calibri" pitchFamily="34" charset="0"/>
              </a:rPr>
              <a:t>/d</a:t>
            </a:r>
          </a:p>
          <a:p>
            <a:pPr marL="454025" lvl="1" indent="-171450">
              <a:spcBef>
                <a:spcPct val="25000"/>
              </a:spcBef>
              <a:buClrTx/>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Cash Flow - $0.7 million</a:t>
            </a:r>
          </a:p>
          <a:p>
            <a:pPr marL="454025" lvl="1" indent="-171450">
              <a:spcBef>
                <a:spcPct val="25000"/>
              </a:spcBef>
              <a:buClrTx/>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Total capital Requirement - $2.0 million </a:t>
            </a:r>
          </a:p>
          <a:p>
            <a:pPr marL="454025" lvl="1" indent="-171450">
              <a:spcBef>
                <a:spcPct val="25000"/>
              </a:spcBef>
              <a:buClrTx/>
              <a:buSzPct val="70000"/>
              <a:buNone/>
              <a:tabLst>
                <a:tab pos="2047875" algn="l"/>
                <a:tab pos="5711825" algn="l"/>
              </a:tabLst>
              <a:defRPr/>
            </a:pPr>
            <a:endParaRPr lang="en-US" sz="1900" dirty="0" smtClean="0">
              <a:solidFill>
                <a:srgbClr val="000000"/>
              </a:solidFill>
              <a:latin typeface="Calibri" pitchFamily="34" charset="0"/>
            </a:endParaRPr>
          </a:p>
          <a:p>
            <a:pPr marL="171450" lvl="0" indent="-171450">
              <a:spcBef>
                <a:spcPct val="25000"/>
              </a:spcBef>
              <a:buClrTx/>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2012 Year End  </a:t>
            </a:r>
          </a:p>
          <a:p>
            <a:pPr marL="454025" lvl="1" indent="-171450">
              <a:spcBef>
                <a:spcPct val="25000"/>
              </a:spcBef>
              <a:buClrTx/>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Production – 1,358 </a:t>
            </a:r>
            <a:r>
              <a:rPr lang="en-US" sz="1900" dirty="0" err="1" smtClean="0">
                <a:solidFill>
                  <a:srgbClr val="000000"/>
                </a:solidFill>
                <a:latin typeface="Calibri" pitchFamily="34" charset="0"/>
              </a:rPr>
              <a:t>boe</a:t>
            </a:r>
            <a:r>
              <a:rPr lang="en-US" sz="1900" dirty="0" smtClean="0">
                <a:solidFill>
                  <a:srgbClr val="000000"/>
                </a:solidFill>
                <a:latin typeface="Calibri" pitchFamily="34" charset="0"/>
              </a:rPr>
              <a:t>/d </a:t>
            </a:r>
          </a:p>
          <a:p>
            <a:pPr marL="454025" lvl="1" indent="-171450">
              <a:spcBef>
                <a:spcPct val="25000"/>
              </a:spcBef>
              <a:buClrTx/>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Cash Flow -  $12.3 million</a:t>
            </a:r>
          </a:p>
          <a:p>
            <a:pPr marL="454025" lvl="1" indent="-171450">
              <a:spcBef>
                <a:spcPct val="25000"/>
              </a:spcBef>
              <a:buClrTx/>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Total Capital Requirement - </a:t>
            </a:r>
            <a:r>
              <a:rPr lang="en-US" sz="1900" dirty="0" smtClean="0">
                <a:latin typeface="Calibri" pitchFamily="34" charset="0"/>
              </a:rPr>
              <a:t>$17.2 </a:t>
            </a:r>
            <a:r>
              <a:rPr lang="en-US" sz="1900" dirty="0" smtClean="0">
                <a:solidFill>
                  <a:srgbClr val="000000"/>
                </a:solidFill>
                <a:latin typeface="Calibri" pitchFamily="34" charset="0"/>
              </a:rPr>
              <a:t>million</a:t>
            </a:r>
          </a:p>
          <a:p>
            <a:pPr marL="171450" lvl="0" indent="-171450">
              <a:spcBef>
                <a:spcPct val="25000"/>
              </a:spcBef>
              <a:buClrTx/>
              <a:buSzPct val="70000"/>
              <a:buFont typeface="Wingdings" pitchFamily="2" charset="2"/>
              <a:buChar char="n"/>
              <a:tabLst>
                <a:tab pos="2047875" algn="l"/>
                <a:tab pos="5711825" algn="l"/>
              </a:tabLst>
              <a:defRPr/>
            </a:pPr>
            <a:endParaRPr lang="en-US" sz="1900" dirty="0" smtClean="0">
              <a:solidFill>
                <a:srgbClr val="000000"/>
              </a:solidFill>
              <a:latin typeface="Calibri" pitchFamily="34" charset="0"/>
            </a:endParaRPr>
          </a:p>
          <a:p>
            <a:pPr marL="171450" lvl="0" indent="-171450">
              <a:spcBef>
                <a:spcPct val="25000"/>
              </a:spcBef>
              <a:buClrTx/>
              <a:buSzPct val="70000"/>
              <a:buFont typeface="Wingdings" pitchFamily="2" charset="2"/>
              <a:buChar char="n"/>
              <a:tabLst>
                <a:tab pos="2047875" algn="l"/>
                <a:tab pos="5711825" algn="l"/>
              </a:tabLst>
              <a:defRPr/>
            </a:pPr>
            <a:endParaRPr lang="en-US" sz="1900" dirty="0" smtClean="0">
              <a:solidFill>
                <a:srgbClr val="000000"/>
              </a:solidFill>
              <a:latin typeface="Calibri" pitchFamily="34" charset="0"/>
            </a:endParaRPr>
          </a:p>
          <a:p>
            <a:pPr lvl="0">
              <a:buClrTx/>
              <a:buSzPct val="60000"/>
              <a:buNone/>
              <a:defRPr/>
            </a:pPr>
            <a:endParaRPr lang="en-US" sz="1900" dirty="0" smtClean="0">
              <a:latin typeface="Calibri" pitchFamily="34" charset="0"/>
              <a:cs typeface="Times New Roman" pitchFamily="18" charset="0"/>
            </a:endParaRPr>
          </a:p>
          <a:p>
            <a:pPr marL="171450" indent="-171450">
              <a:spcBef>
                <a:spcPct val="25000"/>
              </a:spcBef>
              <a:buSzPct val="70000"/>
              <a:buNone/>
              <a:tabLst>
                <a:tab pos="2047875" algn="l"/>
                <a:tab pos="5711825" algn="l"/>
              </a:tabLst>
              <a:defRPr/>
            </a:pPr>
            <a:endParaRPr lang="en-US" sz="1900" dirty="0" smtClean="0">
              <a:solidFill>
                <a:srgbClr val="000000"/>
              </a:solidFill>
              <a:latin typeface="Calibri" pitchFamily="34" charset="0"/>
            </a:endParaRPr>
          </a:p>
          <a:p>
            <a:endParaRPr lang="en-US" sz="1900" dirty="0"/>
          </a:p>
        </p:txBody>
      </p:sp>
      <p:sp>
        <p:nvSpPr>
          <p:cNvPr id="4" name="Slide Number Placeholder 3"/>
          <p:cNvSpPr>
            <a:spLocks noGrp="1"/>
          </p:cNvSpPr>
          <p:nvPr>
            <p:ph type="sldNum" sz="quarter" idx="12"/>
          </p:nvPr>
        </p:nvSpPr>
        <p:spPr>
          <a:xfrm>
            <a:off x="8686800" y="6492875"/>
            <a:ext cx="457200" cy="365125"/>
          </a:xfrm>
        </p:spPr>
        <p:txBody>
          <a:bodyPr/>
          <a:lstStyle/>
          <a:p>
            <a:pPr algn="ctr">
              <a:defRPr/>
            </a:pPr>
            <a:fld id="{D923119E-6C2E-4B0C-9B73-8EFD9EA5E7A1}" type="slidenum">
              <a:rPr lang="en-US" b="1" smtClean="0">
                <a:solidFill>
                  <a:schemeClr val="tx1"/>
                </a:solidFill>
              </a:rPr>
              <a:pPr algn="ctr">
                <a:defRPr/>
              </a:pPr>
              <a:t>16</a:t>
            </a:fld>
            <a:endParaRPr lang="en-US" b="1" dirty="0">
              <a:solidFill>
                <a:schemeClr val="tx1"/>
              </a:solidFill>
            </a:endParaRPr>
          </a:p>
        </p:txBody>
      </p:sp>
      <p:sp>
        <p:nvSpPr>
          <p:cNvPr id="15" name="Title 1"/>
          <p:cNvSpPr txBox="1">
            <a:spLocks/>
          </p:cNvSpPr>
          <p:nvPr/>
        </p:nvSpPr>
        <p:spPr>
          <a:xfrm>
            <a:off x="579437" y="0"/>
            <a:ext cx="9174163" cy="1050925"/>
          </a:xfrm>
          <a:prstGeom prst="rect">
            <a:avLst/>
          </a:prstGeom>
        </p:spPr>
        <p:txBody>
          <a:bodyPr vert="horz" anchor="b">
            <a:noAutofit/>
          </a:bodyPr>
          <a:lstStyle/>
          <a:p>
            <a:pPr marL="0" marR="0" indent="0" defTabSz="914400" eaLnBrk="0" latinLnBrk="0" hangingPunct="0">
              <a:lnSpc>
                <a:spcPct val="100000"/>
              </a:lnSpc>
              <a:buClrTx/>
              <a:buSzTx/>
              <a:buFontTx/>
              <a:buNone/>
              <a:tabLst/>
              <a:defRPr/>
            </a:pPr>
            <a:r>
              <a:rPr lang="en-US" sz="2800" b="1" i="1" dirty="0" smtClean="0">
                <a:solidFill>
                  <a:srgbClr val="0070C0"/>
                </a:solidFill>
                <a:effectLst>
                  <a:outerShdw sx="1000" sy="1000" algn="tl" rotWithShape="0">
                    <a:srgbClr val="000000"/>
                  </a:outerShdw>
                </a:effectLst>
                <a:latin typeface="Arial" pitchFamily="34" charset="0"/>
                <a:ea typeface="+mj-ea"/>
                <a:cs typeface="Arial" pitchFamily="34" charset="0"/>
              </a:rPr>
              <a:t>Mountainview Forecast</a:t>
            </a:r>
          </a:p>
        </p:txBody>
      </p:sp>
      <p:pic>
        <p:nvPicPr>
          <p:cNvPr id="6"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7" y="609600"/>
            <a:ext cx="8183563" cy="1050925"/>
          </a:xfrm>
        </p:spPr>
        <p:txBody>
          <a:bodyPr wrap="square" lIns="91440" tIns="45720" rIns="91440" bIns="45720" numCol="1" anchorCtr="0" compatLnSpc="1">
            <a:prstTxWarp prst="textNoShape">
              <a:avLst/>
            </a:prstTxWarp>
            <a:normAutofit fontScale="90000"/>
          </a:bodyPr>
          <a:lstStyle/>
          <a:p>
            <a:pPr>
              <a:defRPr/>
            </a:pPr>
            <a:r>
              <a:rPr lang="en-US" dirty="0" smtClean="0">
                <a:solidFill>
                  <a:srgbClr val="0070C0"/>
                </a:solidFill>
                <a:effectLst>
                  <a:outerShdw blurRad="38100" dist="38100" dir="2700000" algn="tl">
                    <a:srgbClr val="000000"/>
                  </a:outerShdw>
                </a:effectLst>
                <a:latin typeface="Calibri" pitchFamily="34" charset="0"/>
                <a:cs typeface="Times New Roman" pitchFamily="18" charset="0"/>
              </a:rPr>
              <a:t/>
            </a:r>
            <a:br>
              <a:rPr lang="en-US" dirty="0" smtClean="0">
                <a:solidFill>
                  <a:srgbClr val="0070C0"/>
                </a:solidFill>
                <a:effectLst>
                  <a:outerShdw blurRad="38100" dist="38100" dir="2700000" algn="tl">
                    <a:srgbClr val="000000"/>
                  </a:outerShdw>
                </a:effectLst>
                <a:latin typeface="Calibri" pitchFamily="34" charset="0"/>
                <a:cs typeface="Times New Roman" pitchFamily="18" charset="0"/>
              </a:rPr>
            </a:br>
            <a:r>
              <a:rPr lang="en-US" sz="1600" dirty="0" smtClean="0">
                <a:solidFill>
                  <a:srgbClr val="0070C0"/>
                </a:solidFill>
                <a:effectLst>
                  <a:outerShdw sx="1000" sy="1000" algn="tl">
                    <a:srgbClr val="000000"/>
                  </a:outerShdw>
                </a:effectLst>
                <a:latin typeface="Calibri" pitchFamily="34" charset="0"/>
                <a:cs typeface="Times New Roman" pitchFamily="18" charset="0"/>
              </a:rPr>
              <a:t>For current lease holdings:</a:t>
            </a:r>
            <a:r>
              <a:rPr lang="en-US" sz="3200" dirty="0" smtClean="0">
                <a:effectLst>
                  <a:outerShdw sx="1000" sy="1000" algn="tl">
                    <a:srgbClr val="000000"/>
                  </a:outerShdw>
                </a:effectLst>
                <a:latin typeface="Calibri" pitchFamily="34" charset="0"/>
              </a:rPr>
              <a:t/>
            </a:r>
            <a:br>
              <a:rPr lang="en-US" sz="3200" dirty="0" smtClean="0">
                <a:effectLst>
                  <a:outerShdw sx="1000" sy="1000" algn="tl">
                    <a:srgbClr val="000000"/>
                  </a:outerShdw>
                </a:effectLst>
                <a:latin typeface="Calibri" pitchFamily="34" charset="0"/>
              </a:rPr>
            </a:br>
            <a:endParaRPr lang="en-US" sz="3200" dirty="0" smtClean="0">
              <a:effectLst>
                <a:outerShdw sx="1000" sy="1000" algn="tl">
                  <a:srgbClr val="000000"/>
                </a:outerShdw>
              </a:effectLst>
              <a:latin typeface="Calibri" pitchFamily="34" charset="0"/>
            </a:endParaRPr>
          </a:p>
        </p:txBody>
      </p:sp>
      <p:sp>
        <p:nvSpPr>
          <p:cNvPr id="5" name="Slide Number Placeholder 4"/>
          <p:cNvSpPr>
            <a:spLocks noGrp="1"/>
          </p:cNvSpPr>
          <p:nvPr>
            <p:ph type="sldNum" sz="quarter" idx="12"/>
          </p:nvPr>
        </p:nvSpPr>
        <p:spPr>
          <a:xfrm>
            <a:off x="8686800" y="6492875"/>
            <a:ext cx="457200" cy="365125"/>
          </a:xfrm>
        </p:spPr>
        <p:txBody>
          <a:bodyPr/>
          <a:lstStyle/>
          <a:p>
            <a:pPr algn="ctr">
              <a:defRPr/>
            </a:pPr>
            <a:fld id="{AF1BE30E-CD43-47B8-B170-862CB0AE98EE}" type="slidenum">
              <a:rPr lang="en-US" b="1" smtClean="0">
                <a:solidFill>
                  <a:schemeClr val="tx1"/>
                </a:solidFill>
              </a:rPr>
              <a:pPr algn="ctr">
                <a:defRPr/>
              </a:pPr>
              <a:t>17</a:t>
            </a:fld>
            <a:endParaRPr lang="en-US" b="1" dirty="0">
              <a:solidFill>
                <a:schemeClr val="tx1"/>
              </a:solidFill>
            </a:endParaRPr>
          </a:p>
        </p:txBody>
      </p:sp>
      <p:sp>
        <p:nvSpPr>
          <p:cNvPr id="10" name="Title 1"/>
          <p:cNvSpPr txBox="1">
            <a:spLocks/>
          </p:cNvSpPr>
          <p:nvPr/>
        </p:nvSpPr>
        <p:spPr>
          <a:xfrm>
            <a:off x="579437" y="0"/>
            <a:ext cx="9174163" cy="1050925"/>
          </a:xfrm>
          <a:prstGeom prst="rect">
            <a:avLst/>
          </a:prstGeom>
        </p:spPr>
        <p:txBody>
          <a:bodyPr vert="horz" anchor="b">
            <a:noAutofit/>
          </a:bodyPr>
          <a:lstStyle/>
          <a:p>
            <a:pPr lvl="0" eaLnBrk="0" hangingPunct="0">
              <a:defRPr/>
            </a:pPr>
            <a:r>
              <a:rPr lang="en-US" sz="2800" b="1" i="1" dirty="0" smtClean="0">
                <a:solidFill>
                  <a:srgbClr val="0070C0"/>
                </a:solidFill>
                <a:effectLst>
                  <a:outerShdw sx="1000" sy="1000" algn="tl" rotWithShape="0">
                    <a:srgbClr val="000000"/>
                  </a:outerShdw>
                </a:effectLst>
                <a:latin typeface="Arial" pitchFamily="34" charset="0"/>
                <a:ea typeface="+mj-ea"/>
                <a:cs typeface="Arial" pitchFamily="34" charset="0"/>
              </a:rPr>
              <a:t>2012 Capital Program</a:t>
            </a:r>
          </a:p>
        </p:txBody>
      </p:sp>
      <p:graphicFrame>
        <p:nvGraphicFramePr>
          <p:cNvPr id="11" name="Table 10"/>
          <p:cNvGraphicFramePr>
            <a:graphicFrameLocks noGrp="1"/>
          </p:cNvGraphicFramePr>
          <p:nvPr/>
        </p:nvGraphicFramePr>
        <p:xfrm>
          <a:off x="762000" y="1367790"/>
          <a:ext cx="7620000" cy="2804160"/>
        </p:xfrm>
        <a:graphic>
          <a:graphicData uri="http://schemas.openxmlformats.org/drawingml/2006/table">
            <a:tbl>
              <a:tblPr firstRow="1" bandRow="1">
                <a:tableStyleId>{8799B23B-EC83-4686-B30A-512413B5E67A}</a:tableStyleId>
              </a:tblPr>
              <a:tblGrid>
                <a:gridCol w="2438400"/>
                <a:gridCol w="5181600"/>
              </a:tblGrid>
              <a:tr h="258762">
                <a:tc gridSpan="2">
                  <a:txBody>
                    <a:bodyPr/>
                    <a:lstStyle/>
                    <a:p>
                      <a:r>
                        <a:rPr lang="en-CA" sz="1600" b="1" dirty="0" smtClean="0">
                          <a:solidFill>
                            <a:schemeClr val="bg1"/>
                          </a:solidFill>
                          <a:latin typeface="Calibri" pitchFamily="34" charset="0"/>
                        </a:rPr>
                        <a:t>Capital Program</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0">
                <a:tc gridSpan="2">
                  <a:txBody>
                    <a:bodyPr/>
                    <a:lstStyle/>
                    <a:p>
                      <a:endParaRPr lang="en-CA" sz="1200" b="1" dirty="0" smtClean="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95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smtClean="0">
                          <a:ln>
                            <a:noFill/>
                          </a:ln>
                          <a:solidFill>
                            <a:prstClr val="black"/>
                          </a:solidFill>
                          <a:effectLst/>
                          <a:uLnTx/>
                          <a:uFillTx/>
                          <a:latin typeface="Calibri" pitchFamily="34" charset="0"/>
                          <a:ea typeface="+mn-ea"/>
                          <a:cs typeface="+mn-cs"/>
                        </a:rPr>
                        <a:t>Drilling:</a:t>
                      </a:r>
                      <a:endParaRPr kumimoji="0" lang="en-CA" sz="1200" b="1" i="0" u="none" strike="noStrike" kern="1200" cap="none" spc="0" normalizeH="0" baseline="0" noProof="0" dirty="0">
                        <a:ln>
                          <a:noFill/>
                        </a:ln>
                        <a:solidFill>
                          <a:prstClr val="black"/>
                        </a:solidFill>
                        <a:effectLst/>
                        <a:uLnTx/>
                        <a:uFillTx/>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pitchFamily="34" charset="0"/>
                          <a:ea typeface="+mn-ea"/>
                          <a:cs typeface="Times New Roman" pitchFamily="18" charset="0"/>
                        </a:rPr>
                        <a:t>4-5 gross Verticals, 12 gross Horizontals</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CA" sz="1200" b="1" dirty="0" smtClean="0">
                          <a:latin typeface="Calibri" pitchFamily="34" charset="0"/>
                        </a:rPr>
                        <a:t>Medicine Lake Project:</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l"/>
                      <a:r>
                        <a:rPr lang="en-CA" sz="1200" b="1" dirty="0" smtClean="0">
                          <a:solidFill>
                            <a:schemeClr val="tx1"/>
                          </a:solidFill>
                          <a:latin typeface="Calibri" pitchFamily="34" charset="0"/>
                        </a:rPr>
                        <a:t>$4,200,000</a:t>
                      </a:r>
                      <a:endParaRPr lang="en-CA" sz="1200" b="1"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137160">
                <a:tc>
                  <a:txBody>
                    <a:bodyPr/>
                    <a:lstStyle/>
                    <a:p>
                      <a:r>
                        <a:rPr lang="en-CA" sz="1200" b="1" dirty="0" smtClean="0">
                          <a:latin typeface="Calibri" pitchFamily="34" charset="0"/>
                        </a:rPr>
                        <a:t>Stateline</a:t>
                      </a:r>
                      <a:r>
                        <a:rPr lang="en-CA" sz="1200" b="1" baseline="0" dirty="0" smtClean="0">
                          <a:latin typeface="Calibri" pitchFamily="34" charset="0"/>
                        </a:rPr>
                        <a:t> Project</a:t>
                      </a:r>
                      <a:r>
                        <a:rPr lang="en-CA" sz="1200" b="1" dirty="0" smtClean="0">
                          <a:latin typeface="Calibri" pitchFamily="34" charset="0"/>
                        </a:rPr>
                        <a:t>:</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n-CA" sz="1200" b="1" kern="1200" dirty="0" smtClean="0">
                          <a:solidFill>
                            <a:schemeClr val="tx1"/>
                          </a:solidFill>
                          <a:latin typeface="Calibri" pitchFamily="34" charset="0"/>
                          <a:ea typeface="+mn-ea"/>
                          <a:cs typeface="+mn-cs"/>
                        </a:rPr>
                        <a:t>$9,900,000 (6 Horizontals)</a:t>
                      </a:r>
                      <a:endParaRPr kumimoji="0" lang="en-CA" sz="12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CA" sz="1200" b="1" dirty="0" smtClean="0">
                          <a:latin typeface="Calibri" pitchFamily="34" charset="0"/>
                        </a:rPr>
                        <a:t>Lake Frances</a:t>
                      </a:r>
                      <a:r>
                        <a:rPr lang="en-CA" sz="1200" b="1" baseline="0" dirty="0" smtClean="0">
                          <a:latin typeface="Calibri" pitchFamily="34" charset="0"/>
                        </a:rPr>
                        <a:t> AB </a:t>
                      </a:r>
                      <a:r>
                        <a:rPr lang="en-CA" sz="1200" b="1" baseline="0" dirty="0" err="1" smtClean="0">
                          <a:latin typeface="Calibri" pitchFamily="34" charset="0"/>
                        </a:rPr>
                        <a:t>Bakken</a:t>
                      </a:r>
                      <a:r>
                        <a:rPr lang="en-CA" sz="1200" b="1" baseline="0" dirty="0" smtClean="0">
                          <a:latin typeface="Calibri"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smtClean="0">
                          <a:ln>
                            <a:noFill/>
                          </a:ln>
                          <a:solidFill>
                            <a:schemeClr val="tx1"/>
                          </a:solidFill>
                          <a:effectLst/>
                          <a:uLnTx/>
                          <a:uFillTx/>
                          <a:latin typeface="Calibri" pitchFamily="34" charset="0"/>
                          <a:ea typeface="+mn-ea"/>
                          <a:cs typeface="+mn-cs"/>
                        </a:rPr>
                        <a:t>$400,000 (2 Vertical Bow Island Wells)</a:t>
                      </a:r>
                      <a:endParaRPr kumimoji="0" lang="en-CA" sz="1200" b="1" i="0" u="none" strike="noStrike" kern="1200" cap="none" spc="0" normalizeH="0" baseline="0" noProof="0" dirty="0">
                        <a:ln>
                          <a:noFill/>
                        </a:ln>
                        <a:solidFill>
                          <a:schemeClr val="tx1"/>
                        </a:solidFill>
                        <a:effectLst/>
                        <a:uLnTx/>
                        <a:uFillTx/>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121920">
                <a:tc>
                  <a:txBody>
                    <a:bodyPr/>
                    <a:lstStyle/>
                    <a:p>
                      <a:r>
                        <a:rPr lang="en-CA" sz="1200" b="1" dirty="0" smtClean="0">
                          <a:latin typeface="Calibri" pitchFamily="34" charset="0"/>
                        </a:rPr>
                        <a:t>Red Creek:</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1" dirty="0" smtClean="0">
                          <a:latin typeface="Calibri" pitchFamily="34" charset="0"/>
                        </a:rPr>
                        <a:t>$500,000 (2 Vertical Madison Sun River Dolomite</a:t>
                      </a:r>
                      <a:r>
                        <a:rPr lang="en-CA" sz="1200" b="1" baseline="0" dirty="0" smtClean="0">
                          <a:latin typeface="Calibri" pitchFamily="34" charset="0"/>
                        </a:rPr>
                        <a:t> Wells)</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latin typeface="Calibri" pitchFamily="34" charset="0"/>
                        </a:rPr>
                        <a:t>Williston</a:t>
                      </a:r>
                      <a:r>
                        <a:rPr lang="en-CA" sz="1200" b="1" baseline="0" dirty="0" smtClean="0">
                          <a:latin typeface="Calibri" pitchFamily="34" charset="0"/>
                        </a:rPr>
                        <a:t> Basin Land Acquisitions:</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l"/>
                      <a:r>
                        <a:rPr lang="en-CA" sz="1200" b="1" dirty="0" smtClean="0">
                          <a:latin typeface="Calibri" pitchFamily="34" charset="0"/>
                        </a:rPr>
                        <a:t>$2,000,000</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58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latin typeface="Calibri" pitchFamily="34" charset="0"/>
                        </a:rPr>
                        <a:t>Maintenance Capital:</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1" dirty="0" smtClean="0">
                          <a:latin typeface="Calibri" pitchFamily="34" charset="0"/>
                        </a:rPr>
                        <a:t>$200,000</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latin typeface="Calibri" pitchFamily="34" charset="0"/>
                        </a:rPr>
                        <a:t>Total Capital Required:</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algn="l"/>
                      <a:r>
                        <a:rPr lang="en-CA" sz="1200" b="1" dirty="0" smtClean="0">
                          <a:latin typeface="Calibri" pitchFamily="34" charset="0"/>
                        </a:rPr>
                        <a:t>$17,200,000</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bl>
          </a:graphicData>
        </a:graphic>
      </p:graphicFrame>
      <p:sp>
        <p:nvSpPr>
          <p:cNvPr id="7" name="Content Placeholder 2"/>
          <p:cNvSpPr>
            <a:spLocks noGrp="1"/>
          </p:cNvSpPr>
          <p:nvPr>
            <p:ph idx="1"/>
          </p:nvPr>
        </p:nvSpPr>
        <p:spPr>
          <a:xfrm>
            <a:off x="693737" y="4267200"/>
            <a:ext cx="8183563" cy="2133600"/>
          </a:xfrm>
        </p:spPr>
        <p:txBody>
          <a:bodyPr/>
          <a:lstStyle/>
          <a:p>
            <a:pPr marL="171450" indent="-171450">
              <a:spcBef>
                <a:spcPct val="25000"/>
              </a:spcBef>
              <a:buClrTx/>
              <a:buSzPct val="70000"/>
              <a:buFont typeface="Wingdings" pitchFamily="2" charset="2"/>
              <a:buChar char="n"/>
              <a:tabLst>
                <a:tab pos="2047875" algn="l"/>
                <a:tab pos="5711825" algn="l"/>
              </a:tabLst>
              <a:defRPr/>
            </a:pPr>
            <a:r>
              <a:rPr lang="en-US" sz="1100" dirty="0" err="1" smtClean="0">
                <a:solidFill>
                  <a:srgbClr val="000000"/>
                </a:solidFill>
                <a:latin typeface="Calibri" pitchFamily="34" charset="0"/>
                <a:cs typeface="Arial" charset="0"/>
              </a:rPr>
              <a:t>Mountainview</a:t>
            </a:r>
            <a:r>
              <a:rPr lang="en-US" sz="1100" dirty="0" smtClean="0">
                <a:solidFill>
                  <a:srgbClr val="000000"/>
                </a:solidFill>
                <a:latin typeface="Calibri" pitchFamily="34" charset="0"/>
                <a:cs typeface="Arial" charset="0"/>
              </a:rPr>
              <a:t> Energy will participate in a total of 6 gross </a:t>
            </a:r>
            <a:r>
              <a:rPr lang="en-US" sz="1100" dirty="0" err="1" smtClean="0">
                <a:solidFill>
                  <a:srgbClr val="000000"/>
                </a:solidFill>
                <a:latin typeface="Calibri" pitchFamily="34" charset="0"/>
                <a:cs typeface="Arial" charset="0"/>
              </a:rPr>
              <a:t>Bakken</a:t>
            </a:r>
            <a:r>
              <a:rPr lang="en-US" sz="1100" dirty="0" smtClean="0">
                <a:solidFill>
                  <a:srgbClr val="000000"/>
                </a:solidFill>
                <a:latin typeface="Calibri" pitchFamily="34" charset="0"/>
                <a:cs typeface="Arial" charset="0"/>
              </a:rPr>
              <a:t> wells in 2012 on its Medicine Lake Project</a:t>
            </a:r>
          </a:p>
          <a:p>
            <a:pPr marL="454025" lvl="1" indent="-171450">
              <a:spcBef>
                <a:spcPct val="25000"/>
              </a:spcBef>
              <a:buClrTx/>
              <a:buSzPct val="70000"/>
              <a:buFont typeface="Wingdings" pitchFamily="2" charset="2"/>
              <a:buChar char="n"/>
              <a:tabLst>
                <a:tab pos="2047875" algn="l"/>
                <a:tab pos="5711825" algn="l"/>
              </a:tabLst>
              <a:defRPr/>
            </a:pPr>
            <a:r>
              <a:rPr lang="en-US" sz="800" dirty="0" smtClean="0">
                <a:solidFill>
                  <a:srgbClr val="000000"/>
                </a:solidFill>
                <a:latin typeface="Calibri" pitchFamily="34" charset="0"/>
                <a:cs typeface="Arial" charset="0"/>
              </a:rPr>
              <a:t>Larger Independent will Operate these wells</a:t>
            </a:r>
          </a:p>
          <a:p>
            <a:pPr marL="454025" lvl="1" indent="-171450">
              <a:spcBef>
                <a:spcPct val="25000"/>
              </a:spcBef>
              <a:buClrTx/>
              <a:buSzPct val="70000"/>
              <a:buFont typeface="Wingdings" pitchFamily="2" charset="2"/>
              <a:buChar char="n"/>
              <a:tabLst>
                <a:tab pos="2047875" algn="l"/>
                <a:tab pos="5711825" algn="l"/>
              </a:tabLst>
              <a:defRPr/>
            </a:pPr>
            <a:r>
              <a:rPr lang="en-US" sz="800" dirty="0" smtClean="0">
                <a:solidFill>
                  <a:srgbClr val="000000"/>
                </a:solidFill>
                <a:latin typeface="Calibri" pitchFamily="34" charset="0"/>
                <a:cs typeface="Arial" charset="0"/>
              </a:rPr>
              <a:t>Well Cost ~$7,000,000</a:t>
            </a:r>
          </a:p>
          <a:p>
            <a:pPr marL="454025" lvl="1" indent="-171450">
              <a:spcBef>
                <a:spcPct val="25000"/>
              </a:spcBef>
              <a:buClrTx/>
              <a:buSzPct val="70000"/>
              <a:buFont typeface="Wingdings" pitchFamily="2" charset="2"/>
              <a:buChar char="n"/>
              <a:tabLst>
                <a:tab pos="2047875" algn="l"/>
                <a:tab pos="5711825" algn="l"/>
              </a:tabLst>
              <a:defRPr/>
            </a:pPr>
            <a:r>
              <a:rPr lang="en-US" sz="800" dirty="0" smtClean="0">
                <a:solidFill>
                  <a:srgbClr val="000000"/>
                </a:solidFill>
                <a:latin typeface="Calibri" pitchFamily="34" charset="0"/>
                <a:cs typeface="Arial" charset="0"/>
              </a:rPr>
              <a:t>MVW estimated average cost = $700,000 ~ 10% average Working Interest </a:t>
            </a:r>
          </a:p>
          <a:p>
            <a:pPr marL="171450" indent="-171450">
              <a:spcBef>
                <a:spcPct val="25000"/>
              </a:spcBef>
              <a:buClrTx/>
              <a:buSzPct val="70000"/>
              <a:buFont typeface="Wingdings" pitchFamily="2" charset="2"/>
              <a:buChar char="n"/>
              <a:tabLst>
                <a:tab pos="2047875" algn="l"/>
                <a:tab pos="5711825" algn="l"/>
              </a:tabLst>
              <a:defRPr/>
            </a:pPr>
            <a:r>
              <a:rPr lang="en-US" sz="1100" dirty="0" err="1" smtClean="0">
                <a:solidFill>
                  <a:srgbClr val="000000"/>
                </a:solidFill>
                <a:latin typeface="Calibri" pitchFamily="34" charset="0"/>
                <a:cs typeface="Arial" charset="0"/>
              </a:rPr>
              <a:t>Mountainview</a:t>
            </a:r>
            <a:r>
              <a:rPr lang="en-US" sz="1100" dirty="0" smtClean="0">
                <a:solidFill>
                  <a:srgbClr val="000000"/>
                </a:solidFill>
                <a:latin typeface="Calibri" pitchFamily="34" charset="0"/>
                <a:cs typeface="Arial" charset="0"/>
              </a:rPr>
              <a:t> plans to drill and operate 6 gross </a:t>
            </a:r>
            <a:r>
              <a:rPr lang="en-US" sz="1100" dirty="0" err="1" smtClean="0">
                <a:solidFill>
                  <a:srgbClr val="000000"/>
                </a:solidFill>
                <a:latin typeface="Calibri" pitchFamily="34" charset="0"/>
                <a:cs typeface="Arial" charset="0"/>
              </a:rPr>
              <a:t>Bakken</a:t>
            </a:r>
            <a:r>
              <a:rPr lang="en-US" sz="1100" dirty="0" smtClean="0">
                <a:solidFill>
                  <a:srgbClr val="000000"/>
                </a:solidFill>
                <a:latin typeface="Calibri" pitchFamily="34" charset="0"/>
                <a:cs typeface="Arial" charset="0"/>
              </a:rPr>
              <a:t> wells on its Stateline Project</a:t>
            </a:r>
          </a:p>
          <a:p>
            <a:pPr marL="454025" lvl="1" indent="-171450">
              <a:spcBef>
                <a:spcPct val="25000"/>
              </a:spcBef>
              <a:buClrTx/>
              <a:buSzPct val="70000"/>
              <a:buFont typeface="Wingdings" pitchFamily="2" charset="2"/>
              <a:buChar char="n"/>
              <a:tabLst>
                <a:tab pos="2047875" algn="l"/>
                <a:tab pos="5711825" algn="l"/>
              </a:tabLst>
              <a:defRPr/>
            </a:pPr>
            <a:r>
              <a:rPr lang="en-US" sz="800" dirty="0" smtClean="0">
                <a:solidFill>
                  <a:srgbClr val="000000"/>
                </a:solidFill>
                <a:latin typeface="Calibri" pitchFamily="34" charset="0"/>
                <a:cs typeface="Arial" charset="0"/>
              </a:rPr>
              <a:t>Well Cost = $</a:t>
            </a:r>
            <a:r>
              <a:rPr lang="en-US" sz="800" dirty="0" smtClean="0">
                <a:latin typeface="Calibri" pitchFamily="34" charset="0"/>
                <a:cs typeface="Arial" charset="0"/>
              </a:rPr>
              <a:t>6,600,000</a:t>
            </a:r>
          </a:p>
          <a:p>
            <a:pPr marL="454025" lvl="1" indent="-171450">
              <a:spcBef>
                <a:spcPct val="25000"/>
              </a:spcBef>
              <a:buClrTx/>
              <a:buSzPct val="70000"/>
              <a:buFont typeface="Wingdings" pitchFamily="2" charset="2"/>
              <a:buChar char="n"/>
              <a:tabLst>
                <a:tab pos="2047875" algn="l"/>
                <a:tab pos="5711825" algn="l"/>
              </a:tabLst>
              <a:defRPr/>
            </a:pPr>
            <a:r>
              <a:rPr lang="en-US" sz="800" dirty="0" smtClean="0">
                <a:solidFill>
                  <a:srgbClr val="000000"/>
                </a:solidFill>
                <a:latin typeface="Calibri" pitchFamily="34" charset="0"/>
                <a:cs typeface="Arial" charset="0"/>
              </a:rPr>
              <a:t>MVW estimated average cost = $1,650,000 ~ 25% average Working Interest</a:t>
            </a:r>
          </a:p>
          <a:p>
            <a:pPr marL="171450" indent="-171450">
              <a:spcBef>
                <a:spcPct val="25000"/>
              </a:spcBef>
              <a:buClrTx/>
              <a:buSzPct val="70000"/>
              <a:buFont typeface="Wingdings" pitchFamily="2" charset="2"/>
              <a:buChar char="n"/>
              <a:tabLst>
                <a:tab pos="2047875" algn="l"/>
                <a:tab pos="5711825" algn="l"/>
              </a:tabLst>
              <a:defRPr/>
            </a:pPr>
            <a:r>
              <a:rPr lang="en-US" sz="1100" dirty="0" err="1" smtClean="0">
                <a:solidFill>
                  <a:srgbClr val="000000"/>
                </a:solidFill>
                <a:latin typeface="Calibri" pitchFamily="34" charset="0"/>
                <a:cs typeface="Arial" charset="0"/>
              </a:rPr>
              <a:t>Mountainview</a:t>
            </a:r>
            <a:r>
              <a:rPr lang="en-US" sz="1100" dirty="0" smtClean="0">
                <a:solidFill>
                  <a:srgbClr val="000000"/>
                </a:solidFill>
                <a:latin typeface="Calibri" pitchFamily="34" charset="0"/>
                <a:cs typeface="Arial" charset="0"/>
              </a:rPr>
              <a:t> has budgeted for land </a:t>
            </a:r>
            <a:r>
              <a:rPr lang="en-US" sz="1100" dirty="0" err="1" smtClean="0">
                <a:solidFill>
                  <a:srgbClr val="000000"/>
                </a:solidFill>
                <a:latin typeface="Calibri" pitchFamily="34" charset="0"/>
                <a:cs typeface="Arial" charset="0"/>
              </a:rPr>
              <a:t>acquistions</a:t>
            </a:r>
            <a:r>
              <a:rPr lang="en-US" sz="1100" dirty="0" smtClean="0">
                <a:solidFill>
                  <a:srgbClr val="000000"/>
                </a:solidFill>
                <a:latin typeface="Calibri" pitchFamily="34" charset="0"/>
                <a:cs typeface="Arial" charset="0"/>
              </a:rPr>
              <a:t> to increase its ownership in operated spacing units and also to pursue non-operated positions</a:t>
            </a:r>
          </a:p>
          <a:p>
            <a:pPr marL="171450" indent="-171450">
              <a:spcBef>
                <a:spcPct val="25000"/>
              </a:spcBef>
              <a:buClrTx/>
              <a:buSzPct val="70000"/>
              <a:buFont typeface="Wingdings" pitchFamily="2" charset="2"/>
              <a:buChar char="n"/>
              <a:tabLst>
                <a:tab pos="2047875" algn="l"/>
                <a:tab pos="5711825" algn="l"/>
              </a:tabLst>
              <a:defRPr/>
            </a:pPr>
            <a:r>
              <a:rPr lang="en-US" sz="1100" dirty="0" err="1" smtClean="0">
                <a:solidFill>
                  <a:srgbClr val="000000"/>
                </a:solidFill>
                <a:latin typeface="Calibri" pitchFamily="34" charset="0"/>
                <a:cs typeface="Arial" charset="0"/>
              </a:rPr>
              <a:t>Mountainview</a:t>
            </a:r>
            <a:r>
              <a:rPr lang="en-US" sz="1100" dirty="0" smtClean="0">
                <a:solidFill>
                  <a:srgbClr val="000000"/>
                </a:solidFill>
                <a:latin typeface="Calibri" pitchFamily="34" charset="0"/>
                <a:cs typeface="Arial" charset="0"/>
              </a:rPr>
              <a:t> plans to do developmental drilling on its conventional plays to keep production steady.</a:t>
            </a:r>
          </a:p>
        </p:txBody>
      </p:sp>
      <p:pic>
        <p:nvPicPr>
          <p:cNvPr id="8"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0" y="1524000"/>
          <a:ext cx="7620000" cy="3169920"/>
        </p:xfrm>
        <a:graphic>
          <a:graphicData uri="http://schemas.openxmlformats.org/drawingml/2006/table">
            <a:tbl>
              <a:tblPr firstRow="1" bandRow="1">
                <a:tableStyleId>{8799B23B-EC83-4686-B30A-512413B5E67A}</a:tableStyleId>
              </a:tblPr>
              <a:tblGrid>
                <a:gridCol w="4419600"/>
                <a:gridCol w="1066800"/>
                <a:gridCol w="1066800"/>
                <a:gridCol w="1066800"/>
              </a:tblGrid>
              <a:tr h="258762">
                <a:tc gridSpan="2">
                  <a:txBody>
                    <a:bodyPr/>
                    <a:lstStyle/>
                    <a:p>
                      <a:r>
                        <a:rPr lang="en-CA" sz="1600" b="1" dirty="0" smtClean="0">
                          <a:solidFill>
                            <a:schemeClr val="bg1"/>
                          </a:solidFill>
                          <a:latin typeface="Calibri" pitchFamily="34" charset="0"/>
                        </a:rPr>
                        <a:t>Net Asset Value</a:t>
                      </a:r>
                      <a:endParaRPr lang="en-CA" sz="1600" b="1" baseline="30000" dirty="0" smtClean="0">
                        <a:solidFill>
                          <a:schemeClr val="bg1"/>
                        </a:solidFill>
                        <a:latin typeface="Calibri"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endParaRPr lang="en-CA" sz="1600" b="1" baseline="30000" dirty="0" smtClean="0">
                        <a:solidFill>
                          <a:schemeClr val="bg1"/>
                        </a:solidFill>
                        <a:latin typeface="Calibri"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en-CA" sz="1600" b="1" baseline="30000" dirty="0" smtClean="0">
                        <a:solidFill>
                          <a:schemeClr val="bg1"/>
                        </a:solidFill>
                        <a:latin typeface="Calibri"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bg1"/>
                          </a:solidFill>
                          <a:latin typeface="Calibri" pitchFamily="34" charset="0"/>
                        </a:rPr>
                        <a:t>Implied Valuation</a:t>
                      </a:r>
                      <a:r>
                        <a:rPr lang="en-CA" sz="1200" b="1" baseline="0" dirty="0" smtClean="0">
                          <a:solidFill>
                            <a:schemeClr val="bg1"/>
                          </a:solidFill>
                          <a:latin typeface="Calibri" pitchFamily="34" charset="0"/>
                        </a:rPr>
                        <a:t> Applying Varying Acreage Values for North Dakota </a:t>
                      </a:r>
                      <a:r>
                        <a:rPr lang="en-CA" sz="1200" b="1" baseline="0" dirty="0" err="1" smtClean="0">
                          <a:solidFill>
                            <a:schemeClr val="bg1"/>
                          </a:solidFill>
                          <a:latin typeface="Calibri" pitchFamily="34" charset="0"/>
                        </a:rPr>
                        <a:t>Bakken</a:t>
                      </a:r>
                      <a:r>
                        <a:rPr lang="en-CA" sz="1200" b="1" baseline="0" dirty="0" smtClean="0">
                          <a:solidFill>
                            <a:schemeClr val="bg1"/>
                          </a:solidFill>
                          <a:latin typeface="Calibri" pitchFamily="34" charset="0"/>
                        </a:rPr>
                        <a:t> Land </a:t>
                      </a:r>
                      <a:r>
                        <a:rPr lang="en-CA" sz="1200" b="1" baseline="30000" dirty="0" smtClean="0">
                          <a:solidFill>
                            <a:schemeClr val="bg1"/>
                          </a:solidFill>
                          <a:latin typeface="Calibri" pitchFamily="34" charset="0"/>
                        </a:rPr>
                        <a:t>(1)</a:t>
                      </a:r>
                      <a:endParaRPr lang="en-CA" sz="1200" b="1" dirty="0" smtClean="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95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dirty="0" smtClean="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dirty="0" smtClean="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28600">
                <a:tc>
                  <a:txBody>
                    <a:bodyPr/>
                    <a:lstStyle/>
                    <a:p>
                      <a:endParaRPr lang="en-CA" sz="1200" b="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CA" sz="1100" b="0" i="1" dirty="0" smtClean="0">
                          <a:solidFill>
                            <a:schemeClr val="tx1"/>
                          </a:solidFill>
                          <a:latin typeface="Calibri" pitchFamily="34" charset="0"/>
                        </a:rPr>
                        <a:t>$1,500/acre </a:t>
                      </a:r>
                      <a:r>
                        <a:rPr lang="en-CA" sz="700" b="0" i="1" dirty="0" smtClean="0">
                          <a:solidFill>
                            <a:schemeClr val="tx1"/>
                          </a:solidFill>
                          <a:latin typeface="Calibri" pitchFamily="34" charset="0"/>
                        </a:rPr>
                        <a:t>(North Dakota </a:t>
                      </a:r>
                      <a:r>
                        <a:rPr lang="en-CA" sz="700" b="0" i="1" dirty="0" err="1" smtClean="0">
                          <a:solidFill>
                            <a:schemeClr val="tx1"/>
                          </a:solidFill>
                          <a:latin typeface="Calibri" pitchFamily="34" charset="0"/>
                        </a:rPr>
                        <a:t>Bakken</a:t>
                      </a:r>
                      <a:r>
                        <a:rPr lang="en-CA" sz="700" b="0" i="1" dirty="0" smtClean="0">
                          <a:solidFill>
                            <a:schemeClr val="tx1"/>
                          </a:solidFill>
                          <a:latin typeface="Calibri" pitchFamily="34" charset="0"/>
                        </a:rPr>
                        <a:t>)</a:t>
                      </a:r>
                      <a:endParaRPr lang="en-CA" sz="700" b="0" i="1"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b="0" i="1" dirty="0" smtClean="0">
                          <a:solidFill>
                            <a:schemeClr val="tx1"/>
                          </a:solidFill>
                          <a:latin typeface="Calibri" pitchFamily="34" charset="0"/>
                        </a:rPr>
                        <a:t>$2,500/acre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700" b="0" i="1" dirty="0" smtClean="0">
                          <a:solidFill>
                            <a:schemeClr val="tx1"/>
                          </a:solidFill>
                          <a:latin typeface="Calibri" pitchFamily="34" charset="0"/>
                        </a:rPr>
                        <a:t>(North Dakota </a:t>
                      </a:r>
                      <a:r>
                        <a:rPr lang="en-CA" sz="700" b="0" i="1" dirty="0" err="1" smtClean="0">
                          <a:solidFill>
                            <a:schemeClr val="tx1"/>
                          </a:solidFill>
                          <a:latin typeface="Calibri" pitchFamily="34" charset="0"/>
                        </a:rPr>
                        <a:t>Bakken</a:t>
                      </a:r>
                      <a:r>
                        <a:rPr lang="en-CA" sz="700" b="0" i="1" dirty="0" smtClean="0">
                          <a:solidFill>
                            <a:schemeClr val="tx1"/>
                          </a:solidFill>
                          <a:latin typeface="Calibri"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b="0" i="1" dirty="0" smtClean="0">
                          <a:solidFill>
                            <a:schemeClr val="tx1"/>
                          </a:solidFill>
                          <a:latin typeface="Calibri" pitchFamily="34" charset="0"/>
                        </a:rPr>
                        <a:t>$3,500/acre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700" b="0" i="1" dirty="0" smtClean="0">
                          <a:solidFill>
                            <a:schemeClr val="tx1"/>
                          </a:solidFill>
                          <a:latin typeface="Calibri" pitchFamily="34" charset="0"/>
                        </a:rPr>
                        <a:t>(North Dakota </a:t>
                      </a:r>
                      <a:r>
                        <a:rPr lang="en-CA" sz="700" b="0" i="1" dirty="0" err="1" smtClean="0">
                          <a:solidFill>
                            <a:schemeClr val="tx1"/>
                          </a:solidFill>
                          <a:latin typeface="Calibri" pitchFamily="34" charset="0"/>
                        </a:rPr>
                        <a:t>Bakken</a:t>
                      </a:r>
                      <a:r>
                        <a:rPr lang="en-CA" sz="700" b="0" i="1" dirty="0" smtClean="0">
                          <a:solidFill>
                            <a:schemeClr val="tx1"/>
                          </a:solidFill>
                          <a:latin typeface="Calibri" pitchFamily="34" charset="0"/>
                        </a:rPr>
                        <a:t>)</a:t>
                      </a:r>
                      <a:endParaRPr lang="en-CA" sz="700" b="0" i="1"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400">
                <a:tc>
                  <a:txBody>
                    <a:bodyPr/>
                    <a:lstStyle/>
                    <a:p>
                      <a:r>
                        <a:rPr lang="en-CA" sz="1200" b="0" dirty="0" smtClean="0">
                          <a:latin typeface="Calibri" pitchFamily="34" charset="0"/>
                        </a:rPr>
                        <a:t>  North Dakota </a:t>
                      </a:r>
                      <a:r>
                        <a:rPr lang="en-CA" sz="1200" b="0" dirty="0" err="1" smtClean="0">
                          <a:latin typeface="Calibri" pitchFamily="34" charset="0"/>
                        </a:rPr>
                        <a:t>Bakken</a:t>
                      </a:r>
                      <a:r>
                        <a:rPr kumimoji="0" lang="en-CA" sz="1200" b="0" i="0" u="none" strike="noStrike" kern="1200" cap="none" spc="0" normalizeH="0" baseline="0" noProof="0" dirty="0" smtClean="0">
                          <a:ln>
                            <a:noFill/>
                          </a:ln>
                          <a:solidFill>
                            <a:prstClr val="black"/>
                          </a:solidFill>
                          <a:effectLst/>
                          <a:uLnTx/>
                          <a:uFillTx/>
                          <a:latin typeface="Calibri" pitchFamily="34" charset="0"/>
                          <a:ea typeface="+mn-ea"/>
                          <a:cs typeface="+mn-cs"/>
                        </a:rPr>
                        <a:t> – </a:t>
                      </a:r>
                      <a:r>
                        <a:rPr lang="en-CA" sz="1200" b="0" dirty="0" smtClean="0">
                          <a:latin typeface="Calibri" pitchFamily="34" charset="0"/>
                        </a:rPr>
                        <a:t>25,400 Net Acres</a:t>
                      </a:r>
                      <a:r>
                        <a:rPr lang="en-CA" sz="1200" b="0" baseline="30000" dirty="0" smtClean="0">
                          <a:latin typeface="Calibri" pitchFamily="34" charset="0"/>
                        </a:rPr>
                        <a:t>(1)</a:t>
                      </a:r>
                      <a:r>
                        <a:rPr lang="en-CA" sz="1200" b="0" dirty="0" smtClean="0">
                          <a:latin typeface="Calibri" pitchFamily="34" charset="0"/>
                        </a:rPr>
                        <a:t>:</a:t>
                      </a:r>
                      <a:endParaRPr lang="en-CA" sz="1200" b="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vl="0" algn="r"/>
                      <a:r>
                        <a:rPr lang="en-CA" sz="1200" b="0" dirty="0" smtClean="0">
                          <a:solidFill>
                            <a:schemeClr val="tx1"/>
                          </a:solidFill>
                          <a:latin typeface="Calibri" pitchFamily="34" charset="0"/>
                        </a:rPr>
                        <a:t>$38,100,000</a:t>
                      </a:r>
                      <a:endParaRPr lang="en-CA" sz="1200" b="0"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vl="0" algn="r"/>
                      <a:r>
                        <a:rPr lang="en-CA" sz="1200" b="0" dirty="0" smtClean="0">
                          <a:solidFill>
                            <a:schemeClr val="tx1"/>
                          </a:solidFill>
                          <a:latin typeface="Calibri" pitchFamily="34" charset="0"/>
                        </a:rPr>
                        <a:t>$63,500,000</a:t>
                      </a:r>
                      <a:endParaRPr lang="en-CA" sz="1200" b="0"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vl="0" algn="r"/>
                      <a:r>
                        <a:rPr lang="en-CA" sz="1200" b="0" dirty="0" smtClean="0">
                          <a:solidFill>
                            <a:schemeClr val="tx1"/>
                          </a:solidFill>
                          <a:latin typeface="Calibri" pitchFamily="34" charset="0"/>
                        </a:rPr>
                        <a:t>$88,900,000</a:t>
                      </a:r>
                      <a:endParaRPr lang="en-CA" sz="1200" b="0"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Calibri" pitchFamily="34" charset="0"/>
                          <a:ea typeface="+mn-ea"/>
                          <a:cs typeface="+mn-cs"/>
                        </a:rPr>
                        <a:t>  AB </a:t>
                      </a:r>
                      <a:r>
                        <a:rPr kumimoji="0" lang="en-CA" sz="1200" b="0" i="0" u="none" strike="noStrike" kern="1200" cap="none" spc="0" normalizeH="0" baseline="0" noProof="0" dirty="0" err="1" smtClean="0">
                          <a:ln>
                            <a:noFill/>
                          </a:ln>
                          <a:solidFill>
                            <a:prstClr val="black"/>
                          </a:solidFill>
                          <a:effectLst/>
                          <a:uLnTx/>
                          <a:uFillTx/>
                          <a:latin typeface="Calibri" pitchFamily="34" charset="0"/>
                          <a:ea typeface="+mn-ea"/>
                          <a:cs typeface="+mn-cs"/>
                        </a:rPr>
                        <a:t>Bakken</a:t>
                      </a:r>
                      <a:r>
                        <a:rPr kumimoji="0" lang="en-CA" sz="1200" b="0" i="0" u="none" strike="noStrike" kern="1200" cap="none" spc="0" normalizeH="0" baseline="0" noProof="0" dirty="0" smtClean="0">
                          <a:ln>
                            <a:noFill/>
                          </a:ln>
                          <a:solidFill>
                            <a:prstClr val="black"/>
                          </a:solidFill>
                          <a:effectLst/>
                          <a:uLnTx/>
                          <a:uFillTx/>
                          <a:latin typeface="Calibri" pitchFamily="34" charset="0"/>
                          <a:ea typeface="+mn-ea"/>
                          <a:cs typeface="+mn-cs"/>
                        </a:rPr>
                        <a:t> – 80,000 Net Acres at $500/acre</a:t>
                      </a:r>
                      <a:r>
                        <a:rPr kumimoji="0" lang="en-CA" sz="1200" b="0" i="0" u="none" strike="noStrike" kern="1200" cap="none" spc="0" normalizeH="0" baseline="30000" noProof="0" dirty="0" smtClean="0">
                          <a:ln>
                            <a:noFill/>
                          </a:ln>
                          <a:solidFill>
                            <a:prstClr val="black"/>
                          </a:solidFill>
                          <a:effectLst/>
                          <a:uLnTx/>
                          <a:uFillTx/>
                          <a:latin typeface="Calibri" pitchFamily="34" charset="0"/>
                          <a:ea typeface="+mn-ea"/>
                          <a:cs typeface="+mn-cs"/>
                        </a:rPr>
                        <a:t>(2)</a:t>
                      </a:r>
                      <a:r>
                        <a:rPr kumimoji="0" lang="en-CA" sz="1200" b="0" i="0" u="none" strike="noStrike" kern="1200" cap="none" spc="0" normalizeH="0" baseline="0" noProof="0" dirty="0" smtClean="0">
                          <a:ln>
                            <a:noFill/>
                          </a:ln>
                          <a:solidFill>
                            <a:prstClr val="black"/>
                          </a:solidFill>
                          <a:effectLst/>
                          <a:uLnTx/>
                          <a:uFillTx/>
                          <a:latin typeface="Calibri" pitchFamily="34" charset="0"/>
                          <a:ea typeface="+mn-ea"/>
                          <a:cs typeface="+mn-cs"/>
                        </a:rPr>
                        <a:t>:</a:t>
                      </a:r>
                      <a:endParaRPr kumimoji="0" lang="en-CA" sz="1200" b="0" i="0" u="none" strike="noStrike" kern="1200" cap="none" spc="0" normalizeH="0" baseline="0" noProof="0" dirty="0">
                        <a:ln>
                          <a:noFill/>
                        </a:ln>
                        <a:solidFill>
                          <a:prstClr val="black"/>
                        </a:solidFill>
                        <a:effectLst/>
                        <a:uLnTx/>
                        <a:uFillTx/>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pitchFamily="34" charset="0"/>
                          <a:ea typeface="+mn-ea"/>
                          <a:cs typeface="Times New Roman" pitchFamily="18" charset="0"/>
                        </a:rPr>
                        <a:t>$40,000,000</a:t>
                      </a:r>
                      <a:endParaRPr lang="en-CA" sz="1200" b="0"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pitchFamily="34" charset="0"/>
                          <a:ea typeface="+mn-ea"/>
                          <a:cs typeface="Times New Roman" pitchFamily="18" charset="0"/>
                        </a:rPr>
                        <a:t>$40,000,000</a:t>
                      </a:r>
                      <a:endParaRPr lang="en-CA" sz="1200" b="0"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pitchFamily="34" charset="0"/>
                          <a:ea typeface="+mn-ea"/>
                          <a:cs typeface="Times New Roman" pitchFamily="18" charset="0"/>
                        </a:rPr>
                        <a:t>$40,000,000</a:t>
                      </a:r>
                      <a:endParaRPr lang="en-CA" sz="1200" b="0"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latin typeface="Calibri" pitchFamily="34" charset="0"/>
                        </a:rPr>
                        <a:t>Total Estimated</a:t>
                      </a:r>
                      <a:r>
                        <a:rPr lang="en-CA" sz="1200" b="1" baseline="0" dirty="0" smtClean="0">
                          <a:latin typeface="Calibri" pitchFamily="34" charset="0"/>
                        </a:rPr>
                        <a:t> Value of Net Undeveloped Acres:</a:t>
                      </a:r>
                      <a:endParaRPr lang="en-CA" sz="1200" b="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lvl="0" algn="r" rtl="0" eaLnBrk="1" latinLnBrk="0" hangingPunct="1"/>
                      <a:r>
                        <a:rPr kumimoji="0" lang="en-CA" sz="1200" b="1" kern="1200" dirty="0" smtClean="0">
                          <a:solidFill>
                            <a:schemeClr val="tx1"/>
                          </a:solidFill>
                          <a:latin typeface="Calibri" pitchFamily="34" charset="0"/>
                          <a:ea typeface="+mn-ea"/>
                          <a:cs typeface="+mn-cs"/>
                        </a:rPr>
                        <a:t>$78,100,000</a:t>
                      </a:r>
                      <a:endParaRPr kumimoji="0" lang="en-CA" sz="12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lvl="0" algn="r" rtl="0" eaLnBrk="1" latinLnBrk="0" hangingPunct="1"/>
                      <a:r>
                        <a:rPr kumimoji="0" lang="en-CA" sz="1200" b="1" kern="1200" dirty="0" smtClean="0">
                          <a:solidFill>
                            <a:schemeClr val="tx1"/>
                          </a:solidFill>
                          <a:latin typeface="Calibri" pitchFamily="34" charset="0"/>
                          <a:ea typeface="+mn-ea"/>
                          <a:cs typeface="+mn-cs"/>
                        </a:rPr>
                        <a:t>$103,500,000</a:t>
                      </a:r>
                      <a:endParaRPr kumimoji="0" lang="en-CA" sz="12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lvl="0" algn="r" rtl="0" eaLnBrk="1" latinLnBrk="0" hangingPunct="1"/>
                      <a:r>
                        <a:rPr kumimoji="0" lang="en-CA" sz="1200" b="1" kern="1200" dirty="0" smtClean="0">
                          <a:solidFill>
                            <a:schemeClr val="tx1"/>
                          </a:solidFill>
                          <a:latin typeface="Calibri" pitchFamily="34" charset="0"/>
                          <a:ea typeface="+mn-ea"/>
                          <a:cs typeface="+mn-cs"/>
                        </a:rPr>
                        <a:t>$128,900,000</a:t>
                      </a:r>
                      <a:endParaRPr kumimoji="0" lang="en-CA" sz="12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137160">
                <a:tc>
                  <a:txBody>
                    <a:bodyPr/>
                    <a:lstStyle/>
                    <a:p>
                      <a:r>
                        <a:rPr lang="en-CA" sz="1200" b="0" dirty="0" smtClean="0">
                          <a:latin typeface="Calibri" pitchFamily="34" charset="0"/>
                        </a:rPr>
                        <a:t>  Production @</a:t>
                      </a:r>
                      <a:r>
                        <a:rPr lang="en-CA" sz="1200" b="0" baseline="0" dirty="0" smtClean="0">
                          <a:latin typeface="Calibri" pitchFamily="34" charset="0"/>
                        </a:rPr>
                        <a:t> $60,000/</a:t>
                      </a:r>
                      <a:r>
                        <a:rPr lang="en-CA" sz="1200" b="0" baseline="0" dirty="0" err="1" smtClean="0">
                          <a:latin typeface="Calibri" pitchFamily="34" charset="0"/>
                        </a:rPr>
                        <a:t>boed</a:t>
                      </a:r>
                      <a:r>
                        <a:rPr lang="en-CA" sz="1200" b="0" baseline="0" dirty="0" smtClean="0">
                          <a:latin typeface="Calibri" pitchFamily="34" charset="0"/>
                        </a:rPr>
                        <a:t> (175 </a:t>
                      </a:r>
                      <a:r>
                        <a:rPr lang="en-CA" sz="1200" b="0" baseline="0" dirty="0" err="1" smtClean="0">
                          <a:latin typeface="Calibri" pitchFamily="34" charset="0"/>
                        </a:rPr>
                        <a:t>boed</a:t>
                      </a:r>
                      <a:r>
                        <a:rPr lang="en-CA" sz="1200" b="0" baseline="0" dirty="0" smtClean="0">
                          <a:latin typeface="Calibri" pitchFamily="34" charset="0"/>
                        </a:rPr>
                        <a:t>)</a:t>
                      </a:r>
                      <a:endParaRPr lang="en-CA" sz="1200" b="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r" rtl="0" eaLnBrk="1" latinLnBrk="0" hangingPunct="1"/>
                      <a:r>
                        <a:rPr kumimoji="0" lang="en-CA" sz="1200" b="0" kern="1200" dirty="0" smtClean="0">
                          <a:solidFill>
                            <a:schemeClr val="tx1"/>
                          </a:solidFill>
                          <a:latin typeface="Calibri" pitchFamily="34" charset="0"/>
                          <a:ea typeface="+mn-ea"/>
                          <a:cs typeface="+mn-cs"/>
                        </a:rPr>
                        <a:t>$10,500,000</a:t>
                      </a:r>
                      <a:endParaRPr kumimoji="0" lang="en-CA" sz="1200" b="0"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r" rtl="0" eaLnBrk="1" latinLnBrk="0" hangingPunct="1"/>
                      <a:r>
                        <a:rPr kumimoji="0" lang="en-CA" sz="1200" b="0" kern="1200" dirty="0" smtClean="0">
                          <a:solidFill>
                            <a:schemeClr val="tx1"/>
                          </a:solidFill>
                          <a:latin typeface="Calibri" pitchFamily="34" charset="0"/>
                          <a:ea typeface="+mn-ea"/>
                          <a:cs typeface="+mn-cs"/>
                        </a:rPr>
                        <a:t>$10,500,000</a:t>
                      </a:r>
                      <a:endParaRPr kumimoji="0" lang="en-CA" sz="1200" b="0"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r" rtl="0" eaLnBrk="1" latinLnBrk="0" hangingPunct="1"/>
                      <a:r>
                        <a:rPr kumimoji="0" lang="en-CA" sz="1200" b="0" kern="1200" dirty="0" smtClean="0">
                          <a:solidFill>
                            <a:schemeClr val="tx1"/>
                          </a:solidFill>
                          <a:latin typeface="Calibri" pitchFamily="34" charset="0"/>
                          <a:ea typeface="+mn-ea"/>
                          <a:cs typeface="+mn-cs"/>
                        </a:rPr>
                        <a:t>$10,500,000</a:t>
                      </a:r>
                      <a:endParaRPr kumimoji="0" lang="en-CA" sz="1200" b="0"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160">
                <a:tc>
                  <a:txBody>
                    <a:bodyPr/>
                    <a:lstStyle/>
                    <a:p>
                      <a:r>
                        <a:rPr lang="en-CA" sz="1200" b="0" dirty="0" smtClean="0">
                          <a:solidFill>
                            <a:schemeClr val="tx1"/>
                          </a:solidFill>
                          <a:latin typeface="Calibri" pitchFamily="34" charset="0"/>
                        </a:rPr>
                        <a:t>  Net</a:t>
                      </a:r>
                      <a:r>
                        <a:rPr lang="en-CA" sz="1200" b="0" baseline="0" dirty="0" smtClean="0">
                          <a:solidFill>
                            <a:schemeClr val="tx1"/>
                          </a:solidFill>
                          <a:latin typeface="Calibri" pitchFamily="34" charset="0"/>
                        </a:rPr>
                        <a:t> Debt (including dilutive proceeds)</a:t>
                      </a:r>
                      <a:endParaRPr lang="en-CA" sz="1200" b="0"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lvl="0" algn="r" rtl="0" eaLnBrk="1" latinLnBrk="0" hangingPunct="1"/>
                      <a:r>
                        <a:rPr kumimoji="0" lang="en-CA" sz="1200" b="0" kern="1200" dirty="0" smtClean="0">
                          <a:solidFill>
                            <a:schemeClr val="tx1"/>
                          </a:solidFill>
                          <a:latin typeface="Calibri" pitchFamily="34" charset="0"/>
                          <a:ea typeface="+mn-ea"/>
                          <a:cs typeface="+mn-cs"/>
                        </a:rPr>
                        <a:t>$5,552,000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lvl="0" algn="r" rtl="0" eaLnBrk="1" latinLnBrk="0" hangingPunct="1"/>
                      <a:r>
                        <a:rPr kumimoji="0" lang="en-CA" sz="1200" b="0" kern="1200" dirty="0" smtClean="0">
                          <a:solidFill>
                            <a:schemeClr val="tx1"/>
                          </a:solidFill>
                          <a:latin typeface="Calibri" pitchFamily="34" charset="0"/>
                          <a:ea typeface="+mn-ea"/>
                          <a:cs typeface="+mn-cs"/>
                        </a:rPr>
                        <a:t>$5,552,000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lvl="0" algn="r" rtl="0" eaLnBrk="1" latinLnBrk="0" hangingPunct="1"/>
                      <a:r>
                        <a:rPr kumimoji="0" lang="en-CA" sz="1200" b="0" kern="1200" dirty="0" smtClean="0">
                          <a:solidFill>
                            <a:schemeClr val="tx1"/>
                          </a:solidFill>
                          <a:latin typeface="Calibri" pitchFamily="34" charset="0"/>
                          <a:ea typeface="+mn-ea"/>
                          <a:cs typeface="+mn-cs"/>
                        </a:rPr>
                        <a:t>$5,552,000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137160">
                <a:tc>
                  <a:txBody>
                    <a:bodyPr/>
                    <a:lstStyle/>
                    <a:p>
                      <a:r>
                        <a:rPr lang="en-CA" sz="1200" b="1" dirty="0" smtClean="0">
                          <a:latin typeface="Calibri" pitchFamily="34" charset="0"/>
                        </a:rPr>
                        <a:t>Total Estimated Net Asset Value</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lvl="0" algn="r" rtl="0" eaLnBrk="1" latinLnBrk="0" hangingPunct="1"/>
                      <a:r>
                        <a:rPr kumimoji="0" lang="en-CA" sz="1200" b="1" kern="1200" dirty="0" smtClean="0">
                          <a:solidFill>
                            <a:schemeClr val="tx1"/>
                          </a:solidFill>
                          <a:latin typeface="Calibri" pitchFamily="34" charset="0"/>
                          <a:ea typeface="+mn-ea"/>
                          <a:cs typeface="+mn-cs"/>
                        </a:rPr>
                        <a:t>$83,048,000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lvl="0" algn="r" rtl="0" eaLnBrk="1" latinLnBrk="0" hangingPunct="1"/>
                      <a:r>
                        <a:rPr kumimoji="0" lang="en-CA" sz="1200" b="1" kern="1200" dirty="0" smtClean="0">
                          <a:solidFill>
                            <a:schemeClr val="tx1"/>
                          </a:solidFill>
                          <a:latin typeface="Calibri" pitchFamily="34" charset="0"/>
                          <a:ea typeface="+mn-ea"/>
                          <a:cs typeface="+mn-cs"/>
                        </a:rPr>
                        <a:t>$108,448,000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lvl="0" algn="r" rtl="0" eaLnBrk="1" latinLnBrk="0" hangingPunct="1"/>
                      <a:r>
                        <a:rPr kumimoji="0" lang="en-CA" sz="1200" b="1" kern="1200" dirty="0" smtClean="0">
                          <a:solidFill>
                            <a:schemeClr val="tx1"/>
                          </a:solidFill>
                          <a:latin typeface="Calibri" pitchFamily="34" charset="0"/>
                          <a:ea typeface="+mn-ea"/>
                          <a:cs typeface="+mn-cs"/>
                        </a:rPr>
                        <a:t>$133,848,000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137160">
                <a:tc>
                  <a:txBody>
                    <a:bodyPr/>
                    <a:lstStyle/>
                    <a:p>
                      <a:r>
                        <a:rPr lang="en-CA" sz="1200" b="0" dirty="0" smtClean="0">
                          <a:latin typeface="Calibri" pitchFamily="34" charset="0"/>
                        </a:rPr>
                        <a:t>  FD Shares</a:t>
                      </a:r>
                      <a:r>
                        <a:rPr lang="en-CA" sz="1200" b="0" baseline="0" dirty="0" smtClean="0">
                          <a:latin typeface="Calibri" pitchFamily="34" charset="0"/>
                        </a:rPr>
                        <a:t> outstanding</a:t>
                      </a:r>
                      <a:endParaRPr lang="en-CA" sz="1200" b="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r" rtl="0" eaLnBrk="1" latinLnBrk="0" hangingPunct="1"/>
                      <a:r>
                        <a:rPr kumimoji="0" lang="en-CA" sz="1200" b="0" kern="1200" dirty="0" smtClean="0">
                          <a:solidFill>
                            <a:schemeClr val="tx1"/>
                          </a:solidFill>
                          <a:latin typeface="Calibri" pitchFamily="34" charset="0"/>
                          <a:ea typeface="+mn-ea"/>
                          <a:cs typeface="+mn-cs"/>
                        </a:rPr>
                        <a:t>111,246,805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r" rtl="0" eaLnBrk="1" latinLnBrk="0" hangingPunct="1"/>
                      <a:r>
                        <a:rPr kumimoji="0" lang="en-CA" sz="1200" b="0" kern="1200" dirty="0" smtClean="0">
                          <a:solidFill>
                            <a:schemeClr val="tx1"/>
                          </a:solidFill>
                          <a:latin typeface="Calibri" pitchFamily="34" charset="0"/>
                          <a:ea typeface="+mn-ea"/>
                          <a:cs typeface="+mn-cs"/>
                        </a:rPr>
                        <a:t>111,246,805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r" rtl="0" eaLnBrk="1" latinLnBrk="0" hangingPunct="1"/>
                      <a:r>
                        <a:rPr kumimoji="0" lang="en-CA" sz="1200" b="0" kern="1200" dirty="0" smtClean="0">
                          <a:solidFill>
                            <a:schemeClr val="tx1"/>
                          </a:solidFill>
                          <a:latin typeface="Calibri" pitchFamily="34" charset="0"/>
                          <a:ea typeface="+mn-ea"/>
                          <a:cs typeface="+mn-cs"/>
                        </a:rPr>
                        <a:t>111,246,805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7160">
                <a:tc>
                  <a:txBody>
                    <a:bodyPr/>
                    <a:lstStyle/>
                    <a:p>
                      <a:r>
                        <a:rPr lang="en-CA" sz="1200" b="1" dirty="0" smtClean="0">
                          <a:latin typeface="Calibri" pitchFamily="34" charset="0"/>
                        </a:rPr>
                        <a:t>Value per Share</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lvl="0" algn="r" rtl="0" eaLnBrk="1" latinLnBrk="0" hangingPunct="1"/>
                      <a:r>
                        <a:rPr kumimoji="0" lang="en-CA" sz="1200" b="1" kern="1200" dirty="0" smtClean="0">
                          <a:solidFill>
                            <a:schemeClr val="tx1"/>
                          </a:solidFill>
                          <a:latin typeface="Calibri" pitchFamily="34" charset="0"/>
                          <a:ea typeface="+mn-ea"/>
                          <a:cs typeface="+mn-cs"/>
                        </a:rPr>
                        <a:t>$0.75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lvl="0" algn="r" rtl="0" eaLnBrk="1" latinLnBrk="0" hangingPunct="1"/>
                      <a:r>
                        <a:rPr kumimoji="0" lang="en-CA" sz="1200" b="1" kern="1200" dirty="0" smtClean="0">
                          <a:solidFill>
                            <a:schemeClr val="tx1"/>
                          </a:solidFill>
                          <a:latin typeface="Calibri" pitchFamily="34" charset="0"/>
                          <a:ea typeface="+mn-ea"/>
                          <a:cs typeface="+mn-cs"/>
                        </a:rPr>
                        <a:t>$0.97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lvl="0" algn="r" rtl="0" eaLnBrk="1" latinLnBrk="0" hangingPunct="1"/>
                      <a:r>
                        <a:rPr kumimoji="0" lang="en-CA" sz="1200" b="1" kern="1200" dirty="0" smtClean="0">
                          <a:solidFill>
                            <a:schemeClr val="tx1"/>
                          </a:solidFill>
                          <a:latin typeface="Calibri" pitchFamily="34" charset="0"/>
                          <a:ea typeface="+mn-ea"/>
                          <a:cs typeface="+mn-cs"/>
                        </a:rPr>
                        <a:t>$1.20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bl>
          </a:graphicData>
        </a:graphic>
      </p:graphicFrame>
      <p:sp>
        <p:nvSpPr>
          <p:cNvPr id="7" name="TextBox 6"/>
          <p:cNvSpPr txBox="1"/>
          <p:nvPr/>
        </p:nvSpPr>
        <p:spPr>
          <a:xfrm>
            <a:off x="419101" y="6019800"/>
            <a:ext cx="5676899" cy="461665"/>
          </a:xfrm>
          <a:prstGeom prst="rect">
            <a:avLst/>
          </a:prstGeom>
          <a:noFill/>
        </p:spPr>
        <p:txBody>
          <a:bodyPr wrap="square" rtlCol="0">
            <a:spAutoFit/>
          </a:bodyPr>
          <a:lstStyle/>
          <a:p>
            <a:pPr marL="228600" indent="-228600">
              <a:buFontTx/>
              <a:buAutoNum type="arabicParenBoth"/>
            </a:pPr>
            <a:r>
              <a:rPr lang="en-CA" sz="800" dirty="0" smtClean="0">
                <a:latin typeface="Calibri" pitchFamily="34" charset="0"/>
              </a:rPr>
              <a:t>Valuing North Dakota </a:t>
            </a:r>
            <a:r>
              <a:rPr lang="en-CA" sz="800" dirty="0" err="1" smtClean="0">
                <a:latin typeface="Calibri" pitchFamily="34" charset="0"/>
              </a:rPr>
              <a:t>Bakken</a:t>
            </a:r>
            <a:r>
              <a:rPr lang="en-CA" sz="800" dirty="0" smtClean="0">
                <a:latin typeface="Calibri" pitchFamily="34" charset="0"/>
              </a:rPr>
              <a:t> acreage of 25,400 Net Acres at $1,500/acre, $2,500/acre, and $3,500/acre as a comparison to the average land acquisition cost paid in the Crescent Point/Anschutz transaction of $2,500/acre (net of value for production)</a:t>
            </a:r>
          </a:p>
          <a:p>
            <a:pPr marL="228600" indent="-228600">
              <a:buAutoNum type="arabicParenBoth"/>
            </a:pPr>
            <a:r>
              <a:rPr lang="en-CA" sz="800" dirty="0" smtClean="0">
                <a:latin typeface="Calibri" pitchFamily="34" charset="0"/>
              </a:rPr>
              <a:t>As per Primary Petroleum’s farm in deal</a:t>
            </a:r>
          </a:p>
        </p:txBody>
      </p:sp>
      <p:sp>
        <p:nvSpPr>
          <p:cNvPr id="10" name="Slide Number Placeholder 3"/>
          <p:cNvSpPr txBox="1">
            <a:spLocks/>
          </p:cNvSpPr>
          <p:nvPr/>
        </p:nvSpPr>
        <p:spPr>
          <a:xfrm>
            <a:off x="8686800" y="6492875"/>
            <a:ext cx="457200" cy="365125"/>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25B67824-9DA4-468B-B275-C6A5C67BAC9A}" type="slidenum">
              <a:rPr kumimoji="0" lang="en-US" sz="10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Title 1"/>
          <p:cNvSpPr txBox="1">
            <a:spLocks/>
          </p:cNvSpPr>
          <p:nvPr/>
        </p:nvSpPr>
        <p:spPr>
          <a:xfrm>
            <a:off x="579437" y="0"/>
            <a:ext cx="9174163" cy="1050925"/>
          </a:xfrm>
          <a:prstGeom prst="rect">
            <a:avLst/>
          </a:prstGeom>
        </p:spPr>
        <p:txBody>
          <a:bodyPr vert="horz" anchor="b">
            <a:noAutofit/>
          </a:bodyPr>
          <a:lstStyle/>
          <a:p>
            <a:pPr lvl="0" eaLnBrk="0" hangingPunct="0">
              <a:defRPr/>
            </a:pPr>
            <a:r>
              <a:rPr lang="en-US" sz="2800" b="1" i="1" dirty="0" smtClean="0">
                <a:solidFill>
                  <a:srgbClr val="0070C0"/>
                </a:solidFill>
                <a:effectLst>
                  <a:outerShdw sx="1000" sy="1000" algn="tl" rotWithShape="0">
                    <a:srgbClr val="000000"/>
                  </a:outerShdw>
                </a:effectLst>
                <a:latin typeface="Arial" pitchFamily="34" charset="0"/>
                <a:cs typeface="Arial" pitchFamily="34" charset="0"/>
              </a:rPr>
              <a:t>Implied Valuation</a:t>
            </a:r>
          </a:p>
        </p:txBody>
      </p:sp>
      <p:pic>
        <p:nvPicPr>
          <p:cNvPr id="8"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83880" cy="1051560"/>
          </a:xfrm>
        </p:spPr>
        <p:txBody>
          <a:bodyPr>
            <a:normAutofit/>
          </a:bodyPr>
          <a:lstStyle/>
          <a:p>
            <a:pP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Reasons to Invest In </a:t>
            </a:r>
            <a:r>
              <a:rPr lang="en-US" sz="2800" i="1" dirty="0" err="1" smtClean="0">
                <a:solidFill>
                  <a:srgbClr val="0070C0"/>
                </a:solidFill>
                <a:effectLst>
                  <a:outerShdw sx="1000" sy="1000" algn="tl" rotWithShape="0">
                    <a:srgbClr val="000000"/>
                  </a:outerShdw>
                </a:effectLst>
                <a:latin typeface="Arial" pitchFamily="34" charset="0"/>
                <a:cs typeface="Arial" pitchFamily="34" charset="0"/>
              </a:rPr>
              <a:t>Mountainview</a:t>
            </a:r>
            <a:endParaRPr lang="en-US" sz="2800" i="1" dirty="0" smtClean="0">
              <a:solidFill>
                <a:srgbClr val="0070C0"/>
              </a:solidFill>
              <a:effectLst>
                <a:outerShdw sx="1000" sy="1000" algn="tl" rotWithShape="0">
                  <a:srgbClr val="000000"/>
                </a:outerShdw>
              </a:effectLst>
              <a:latin typeface="Arial" pitchFamily="34" charset="0"/>
              <a:cs typeface="Arial" pitchFamily="34" charset="0"/>
            </a:endParaRPr>
          </a:p>
        </p:txBody>
      </p:sp>
      <p:sp>
        <p:nvSpPr>
          <p:cNvPr id="3" name="Content Placeholder 2"/>
          <p:cNvSpPr>
            <a:spLocks noGrp="1"/>
          </p:cNvSpPr>
          <p:nvPr>
            <p:ph idx="1"/>
          </p:nvPr>
        </p:nvSpPr>
        <p:spPr>
          <a:xfrm>
            <a:off x="480060" y="1143000"/>
            <a:ext cx="8183880" cy="4187952"/>
          </a:xfrm>
        </p:spPr>
        <p:txBody>
          <a:bodyPr/>
          <a:lstStyle/>
          <a:p>
            <a:pPr marL="171450" indent="-171450">
              <a:spcBef>
                <a:spcPct val="25000"/>
              </a:spcBef>
              <a:buClrTx/>
              <a:buSzPct val="70000"/>
              <a:buFont typeface="Wingdings" pitchFamily="2" charset="2"/>
              <a:buChar char="n"/>
              <a:tabLst>
                <a:tab pos="2047875" algn="l"/>
                <a:tab pos="5711825" algn="l"/>
              </a:tabLst>
              <a:defRPr/>
            </a:pPr>
            <a:r>
              <a:rPr lang="en-US" sz="1600" b="1" dirty="0" smtClean="0">
                <a:solidFill>
                  <a:srgbClr val="000000"/>
                </a:solidFill>
                <a:latin typeface="Calibri" pitchFamily="34" charset="0"/>
                <a:cs typeface="Arial" charset="0"/>
              </a:rPr>
              <a:t>Strong acreage position in the Williston Basin targeting the </a:t>
            </a:r>
            <a:r>
              <a:rPr lang="en-US" sz="1600" b="1" dirty="0" err="1" smtClean="0">
                <a:solidFill>
                  <a:srgbClr val="000000"/>
                </a:solidFill>
                <a:latin typeface="Calibri" pitchFamily="34" charset="0"/>
                <a:cs typeface="Arial" charset="0"/>
              </a:rPr>
              <a:t>Bakken</a:t>
            </a:r>
            <a:r>
              <a:rPr lang="en-US" sz="1600" b="1" dirty="0" smtClean="0">
                <a:solidFill>
                  <a:srgbClr val="000000"/>
                </a:solidFill>
                <a:latin typeface="Calibri" pitchFamily="34" charset="0"/>
                <a:cs typeface="Arial" charset="0"/>
              </a:rPr>
              <a:t> and Three Forks play</a:t>
            </a:r>
          </a:p>
          <a:p>
            <a:pPr lvl="1">
              <a:buClrTx/>
              <a:buSzPct val="60000"/>
              <a:buFont typeface="Wingdings" pitchFamily="2" charset="2"/>
              <a:buChar char="q"/>
              <a:defRPr/>
            </a:pPr>
            <a:r>
              <a:rPr lang="en-US" sz="1300" dirty="0" smtClean="0">
                <a:latin typeface="Calibri" pitchFamily="34" charset="0"/>
                <a:cs typeface="Times New Roman" pitchFamily="18" charset="0"/>
              </a:rPr>
              <a:t>Stateline Project ~ 12,000 net operated acres</a:t>
            </a:r>
          </a:p>
          <a:p>
            <a:pPr marL="628650" lvl="1" indent="-171450">
              <a:spcBef>
                <a:spcPct val="25000"/>
              </a:spcBef>
              <a:buClrTx/>
              <a:buSzPct val="70000"/>
              <a:buFont typeface="Wingdings" pitchFamily="2" charset="2"/>
              <a:buChar char="n"/>
              <a:tabLst>
                <a:tab pos="2047875" algn="l"/>
                <a:tab pos="5711825" algn="l"/>
              </a:tabLst>
              <a:defRPr/>
            </a:pPr>
            <a:r>
              <a:rPr lang="en-US" sz="1300" dirty="0" smtClean="0">
                <a:solidFill>
                  <a:srgbClr val="000000"/>
                </a:solidFill>
                <a:latin typeface="Calibri" pitchFamily="34" charset="0"/>
                <a:cs typeface="Arial" charset="0"/>
              </a:rPr>
              <a:t>25 gross exploratory locations, if proven successful </a:t>
            </a:r>
            <a:r>
              <a:rPr lang="en-US" sz="1300" dirty="0" err="1" smtClean="0">
                <a:solidFill>
                  <a:srgbClr val="000000"/>
                </a:solidFill>
                <a:latin typeface="Calibri" pitchFamily="34" charset="0"/>
                <a:cs typeface="Arial" charset="0"/>
              </a:rPr>
              <a:t>Mountainview</a:t>
            </a:r>
            <a:r>
              <a:rPr lang="en-US" sz="1300" dirty="0" smtClean="0">
                <a:solidFill>
                  <a:srgbClr val="000000"/>
                </a:solidFill>
                <a:latin typeface="Calibri" pitchFamily="34" charset="0"/>
                <a:cs typeface="Arial" charset="0"/>
              </a:rPr>
              <a:t> will have an additional 75 gross locations</a:t>
            </a:r>
          </a:p>
          <a:p>
            <a:pPr lvl="1">
              <a:buClrTx/>
              <a:buSzPct val="60000"/>
              <a:buFont typeface="Wingdings" pitchFamily="2" charset="2"/>
              <a:buChar char="q"/>
              <a:defRPr/>
            </a:pPr>
            <a:r>
              <a:rPr lang="en-US" sz="1300" dirty="0" smtClean="0">
                <a:latin typeface="Calibri" pitchFamily="34" charset="0"/>
                <a:cs typeface="Times New Roman" pitchFamily="18" charset="0"/>
              </a:rPr>
              <a:t>Medicine Lake Project ~ 20% of 67,000 net non-operated acres  (13,400 net to </a:t>
            </a:r>
            <a:r>
              <a:rPr lang="en-US" sz="1300" dirty="0" err="1" smtClean="0">
                <a:latin typeface="Calibri" pitchFamily="34" charset="0"/>
                <a:cs typeface="Times New Roman" pitchFamily="18" charset="0"/>
              </a:rPr>
              <a:t>Mountainview</a:t>
            </a:r>
            <a:r>
              <a:rPr lang="en-US" sz="1300" dirty="0" smtClean="0">
                <a:latin typeface="Calibri" pitchFamily="34" charset="0"/>
                <a:cs typeface="Times New Roman" pitchFamily="18" charset="0"/>
              </a:rPr>
              <a:t>)</a:t>
            </a:r>
          </a:p>
          <a:p>
            <a:pPr marL="628650" lvl="1" indent="-171450">
              <a:spcBef>
                <a:spcPct val="25000"/>
              </a:spcBef>
              <a:buClrTx/>
              <a:buSzPct val="70000"/>
              <a:buFont typeface="Wingdings" pitchFamily="2" charset="2"/>
              <a:buChar char="n"/>
              <a:tabLst>
                <a:tab pos="2047875" algn="l"/>
                <a:tab pos="5711825" algn="l"/>
              </a:tabLst>
              <a:defRPr/>
            </a:pPr>
            <a:r>
              <a:rPr lang="en-US" sz="1300" dirty="0" smtClean="0">
                <a:solidFill>
                  <a:srgbClr val="000000"/>
                </a:solidFill>
                <a:latin typeface="Calibri" pitchFamily="34" charset="0"/>
                <a:cs typeface="Arial" charset="0"/>
              </a:rPr>
              <a:t>Large independent company will operate</a:t>
            </a:r>
          </a:p>
          <a:p>
            <a:pPr marL="628650" lvl="1" indent="-171450">
              <a:spcBef>
                <a:spcPct val="25000"/>
              </a:spcBef>
              <a:buClrTx/>
              <a:buSzPct val="70000"/>
              <a:buFont typeface="Wingdings" pitchFamily="2" charset="2"/>
              <a:buChar char="n"/>
              <a:tabLst>
                <a:tab pos="2047875" algn="l"/>
                <a:tab pos="5711825" algn="l"/>
              </a:tabLst>
              <a:defRPr/>
            </a:pPr>
            <a:r>
              <a:rPr lang="en-US" sz="1300" dirty="0" smtClean="0">
                <a:solidFill>
                  <a:srgbClr val="000000"/>
                </a:solidFill>
                <a:latin typeface="Calibri" pitchFamily="34" charset="0"/>
                <a:cs typeface="Arial" charset="0"/>
              </a:rPr>
              <a:t>125 gross exploratory locations</a:t>
            </a:r>
          </a:p>
          <a:p>
            <a:pPr marL="628650" lvl="1" indent="-171450">
              <a:spcBef>
                <a:spcPct val="25000"/>
              </a:spcBef>
              <a:buClrTx/>
              <a:buSzPct val="70000"/>
              <a:buFont typeface="Wingdings" pitchFamily="2" charset="2"/>
              <a:buChar char="n"/>
              <a:tabLst>
                <a:tab pos="2047875" algn="l"/>
                <a:tab pos="5711825" algn="l"/>
              </a:tabLst>
              <a:defRPr/>
            </a:pPr>
            <a:r>
              <a:rPr lang="en-US" sz="1300" dirty="0" smtClean="0">
                <a:solidFill>
                  <a:srgbClr val="000000"/>
                </a:solidFill>
                <a:latin typeface="Calibri" pitchFamily="34" charset="0"/>
                <a:cs typeface="Arial" charset="0"/>
              </a:rPr>
              <a:t>MVW plans to participate in 7 gross horizontal wells in 2011/2012</a:t>
            </a:r>
            <a:endParaRPr lang="en-US" sz="2000" dirty="0" smtClean="0">
              <a:latin typeface="Calibri" pitchFamily="34" charset="0"/>
              <a:cs typeface="Times New Roman" pitchFamily="18" charset="0"/>
            </a:endParaRPr>
          </a:p>
          <a:p>
            <a:pPr marL="171450" indent="-171450">
              <a:spcBef>
                <a:spcPct val="25000"/>
              </a:spcBef>
              <a:buClrTx/>
              <a:buSzPct val="70000"/>
              <a:buFont typeface="Wingdings" pitchFamily="2" charset="2"/>
              <a:buChar char="n"/>
              <a:tabLst>
                <a:tab pos="2047875" algn="l"/>
                <a:tab pos="5711825" algn="l"/>
              </a:tabLst>
              <a:defRPr/>
            </a:pPr>
            <a:r>
              <a:rPr lang="en-US" sz="1600" b="1" dirty="0" smtClean="0">
                <a:solidFill>
                  <a:srgbClr val="000000"/>
                </a:solidFill>
                <a:latin typeface="Calibri" pitchFamily="34" charset="0"/>
                <a:cs typeface="Arial" charset="0"/>
              </a:rPr>
              <a:t>Strong acreage position in the South Alberta </a:t>
            </a:r>
            <a:r>
              <a:rPr lang="en-US" sz="1600" b="1" dirty="0" err="1" smtClean="0">
                <a:solidFill>
                  <a:srgbClr val="000000"/>
                </a:solidFill>
                <a:latin typeface="Calibri" pitchFamily="34" charset="0"/>
                <a:cs typeface="Arial" charset="0"/>
              </a:rPr>
              <a:t>Bakken</a:t>
            </a:r>
            <a:r>
              <a:rPr lang="en-US" sz="1600" b="1" dirty="0" smtClean="0">
                <a:solidFill>
                  <a:srgbClr val="000000"/>
                </a:solidFill>
                <a:latin typeface="Calibri" pitchFamily="34" charset="0"/>
                <a:cs typeface="Arial" charset="0"/>
              </a:rPr>
              <a:t> Play</a:t>
            </a:r>
          </a:p>
          <a:p>
            <a:pPr lvl="1">
              <a:buClrTx/>
              <a:buSzPct val="60000"/>
              <a:buFont typeface="Wingdings" pitchFamily="2" charset="2"/>
              <a:buChar char="q"/>
              <a:tabLst>
                <a:tab pos="2047875" algn="l"/>
                <a:tab pos="5711825" algn="l"/>
              </a:tabLst>
              <a:defRPr/>
            </a:pPr>
            <a:r>
              <a:rPr lang="en-US" sz="1300" dirty="0" smtClean="0">
                <a:latin typeface="Calibri" pitchFamily="34" charset="0"/>
                <a:cs typeface="Times New Roman" pitchFamily="18" charset="0"/>
              </a:rPr>
              <a:t>MVW controls approx. 80,000 net acres </a:t>
            </a:r>
          </a:p>
          <a:p>
            <a:pPr lvl="1">
              <a:buClrTx/>
              <a:buSzPct val="60000"/>
              <a:buFont typeface="Wingdings" pitchFamily="2" charset="2"/>
              <a:buChar char="q"/>
              <a:defRPr/>
            </a:pPr>
            <a:r>
              <a:rPr lang="en-US" sz="1300" dirty="0" smtClean="0">
                <a:latin typeface="Calibri" pitchFamily="34" charset="0"/>
                <a:cs typeface="Times New Roman" pitchFamily="18" charset="0"/>
              </a:rPr>
              <a:t>Increased land and drilling activity in the areas</a:t>
            </a:r>
          </a:p>
          <a:p>
            <a:pPr lvl="1">
              <a:buClrTx/>
              <a:buSzPct val="60000"/>
              <a:buFont typeface="Wingdings" pitchFamily="2" charset="2"/>
              <a:buChar char="q"/>
              <a:defRPr/>
            </a:pPr>
            <a:r>
              <a:rPr lang="en-US" sz="1300" dirty="0" smtClean="0">
                <a:latin typeface="Calibri" pitchFamily="34" charset="0"/>
                <a:cs typeface="Times New Roman" pitchFamily="18" charset="0"/>
              </a:rPr>
              <a:t>Large producers have nearby land positions – Newfield Exploration, Rosetta Resources and Anschutz Exploration</a:t>
            </a:r>
            <a:endParaRPr lang="en-US" sz="2000" dirty="0" smtClean="0">
              <a:latin typeface="Calibri" pitchFamily="34" charset="0"/>
              <a:cs typeface="Times New Roman" pitchFamily="18" charset="0"/>
            </a:endParaRPr>
          </a:p>
          <a:p>
            <a:pPr marL="171450" indent="-171450">
              <a:spcBef>
                <a:spcPct val="25000"/>
              </a:spcBef>
              <a:buClrTx/>
              <a:buSzPct val="70000"/>
              <a:buFont typeface="Wingdings" pitchFamily="2" charset="2"/>
              <a:buChar char="n"/>
              <a:tabLst>
                <a:tab pos="2047875" algn="l"/>
                <a:tab pos="5711825" algn="l"/>
              </a:tabLst>
              <a:defRPr/>
            </a:pPr>
            <a:r>
              <a:rPr lang="en-US" sz="1600" b="1" dirty="0" smtClean="0">
                <a:solidFill>
                  <a:srgbClr val="000000"/>
                </a:solidFill>
                <a:latin typeface="Calibri" pitchFamily="34" charset="0"/>
                <a:cs typeface="Arial" charset="0"/>
              </a:rPr>
              <a:t>Management’s history of operating in the Rocky Mountain Regions</a:t>
            </a:r>
          </a:p>
          <a:p>
            <a:pPr lvl="1">
              <a:buClrTx/>
              <a:buSzPct val="60000"/>
              <a:buFont typeface="Wingdings" pitchFamily="2" charset="2"/>
              <a:buChar char="q"/>
              <a:defRPr/>
            </a:pPr>
            <a:r>
              <a:rPr lang="en-US" sz="1300" dirty="0" smtClean="0">
                <a:latin typeface="Calibri" pitchFamily="34" charset="0"/>
                <a:cs typeface="Times New Roman" pitchFamily="18" charset="0"/>
              </a:rPr>
              <a:t>Management has drilled/operated over 350 wells in Montana, North Dakota, Texas, Alberta, Utah, New Mexico</a:t>
            </a:r>
            <a:endParaRPr lang="en-US" sz="1800" dirty="0" smtClean="0">
              <a:latin typeface="Calibri" pitchFamily="34" charset="0"/>
              <a:cs typeface="Times New Roman" pitchFamily="18" charset="0"/>
            </a:endParaRPr>
          </a:p>
          <a:p>
            <a:pPr marL="171450" indent="-171450">
              <a:spcBef>
                <a:spcPct val="25000"/>
              </a:spcBef>
              <a:buClrTx/>
              <a:buSzPct val="70000"/>
              <a:buFont typeface="Wingdings" pitchFamily="2" charset="2"/>
              <a:buChar char="n"/>
              <a:tabLst>
                <a:tab pos="2047875" algn="l"/>
                <a:tab pos="5711825" algn="l"/>
              </a:tabLst>
              <a:defRPr/>
            </a:pPr>
            <a:r>
              <a:rPr lang="en-US" sz="1600" b="1" dirty="0" smtClean="0">
                <a:solidFill>
                  <a:srgbClr val="000000"/>
                </a:solidFill>
                <a:latin typeface="Calibri" pitchFamily="34" charset="0"/>
                <a:cs typeface="Arial" charset="0"/>
              </a:rPr>
              <a:t>Management’s strong Williston Basin relationships gives </a:t>
            </a:r>
            <a:r>
              <a:rPr lang="en-US" sz="1600" b="1" dirty="0" err="1" smtClean="0">
                <a:solidFill>
                  <a:srgbClr val="000000"/>
                </a:solidFill>
                <a:latin typeface="Calibri" pitchFamily="34" charset="0"/>
                <a:cs typeface="Arial" charset="0"/>
              </a:rPr>
              <a:t>Mountainview</a:t>
            </a:r>
            <a:r>
              <a:rPr lang="en-US" sz="1600" b="1" dirty="0" smtClean="0">
                <a:solidFill>
                  <a:srgbClr val="000000"/>
                </a:solidFill>
                <a:latin typeface="Calibri" pitchFamily="34" charset="0"/>
                <a:cs typeface="Arial" charset="0"/>
              </a:rPr>
              <a:t> access to numerous oilfield services and the ability to acquire more </a:t>
            </a:r>
            <a:r>
              <a:rPr lang="en-US" sz="1600" b="1" dirty="0" err="1" smtClean="0">
                <a:solidFill>
                  <a:srgbClr val="000000"/>
                </a:solidFill>
                <a:latin typeface="Calibri" pitchFamily="34" charset="0"/>
                <a:cs typeface="Arial" charset="0"/>
              </a:rPr>
              <a:t>Bakken</a:t>
            </a:r>
            <a:r>
              <a:rPr lang="en-US" sz="1600" b="1" dirty="0" smtClean="0">
                <a:solidFill>
                  <a:srgbClr val="000000"/>
                </a:solidFill>
                <a:latin typeface="Calibri" pitchFamily="34" charset="0"/>
                <a:cs typeface="Arial" charset="0"/>
              </a:rPr>
              <a:t>/Three Forks acreage</a:t>
            </a:r>
          </a:p>
          <a:p>
            <a:pPr lvl="1">
              <a:buClrTx/>
              <a:buSzPct val="60000"/>
              <a:buFont typeface="Wingdings" pitchFamily="2" charset="2"/>
              <a:buChar char="q"/>
              <a:defRPr/>
            </a:pPr>
            <a:r>
              <a:rPr lang="en-US" sz="1300" dirty="0" smtClean="0">
                <a:latin typeface="Calibri" pitchFamily="34" charset="0"/>
                <a:cs typeface="Times New Roman" pitchFamily="18" charset="0"/>
              </a:rPr>
              <a:t>Missouri Basin Well Service/MBI Oil and Gas</a:t>
            </a:r>
          </a:p>
          <a:p>
            <a:pPr lvl="1">
              <a:buClrTx/>
              <a:buSzPct val="60000"/>
              <a:buFont typeface="Wingdings" pitchFamily="2" charset="2"/>
              <a:buChar char="q"/>
              <a:defRPr/>
            </a:pPr>
            <a:r>
              <a:rPr lang="en-US" sz="1300" dirty="0" smtClean="0">
                <a:latin typeface="Calibri" pitchFamily="34" charset="0"/>
                <a:cs typeface="Times New Roman" pitchFamily="18" charset="0"/>
              </a:rPr>
              <a:t>Carter Stewart – 20+ years of Williston Basin Geological experience</a:t>
            </a:r>
          </a:p>
        </p:txBody>
      </p:sp>
      <p:sp>
        <p:nvSpPr>
          <p:cNvPr id="4" name="Slide Number Placeholder 3"/>
          <p:cNvSpPr>
            <a:spLocks noGrp="1"/>
          </p:cNvSpPr>
          <p:nvPr>
            <p:ph type="sldNum" sz="quarter" idx="12"/>
          </p:nvPr>
        </p:nvSpPr>
        <p:spPr>
          <a:xfrm>
            <a:off x="8686800" y="6492875"/>
            <a:ext cx="457200" cy="365125"/>
          </a:xfrm>
        </p:spPr>
        <p:txBody>
          <a:bodyPr/>
          <a:lstStyle/>
          <a:p>
            <a:pPr algn="ctr">
              <a:defRPr/>
            </a:pPr>
            <a:fld id="{D712A536-A2A3-41B4-AF85-5431A453506E}" type="slidenum">
              <a:rPr lang="en-US" b="1" smtClean="0">
                <a:solidFill>
                  <a:schemeClr val="tx1"/>
                </a:solidFill>
              </a:rPr>
              <a:pPr algn="ctr">
                <a:defRPr/>
              </a:pPr>
              <a:t>19</a:t>
            </a:fld>
            <a:endParaRPr lang="en-US" b="1" dirty="0">
              <a:solidFill>
                <a:schemeClr val="tx1"/>
              </a:solidFill>
            </a:endParaRPr>
          </a:p>
        </p:txBody>
      </p:sp>
      <p:pic>
        <p:nvPicPr>
          <p:cNvPr id="6" name="Picture 2" descr="Mountainview Energy Ltd. (MVW)"/>
          <p:cNvPicPr>
            <a:picLocks noChangeAspect="1" noChangeArrowheads="1"/>
          </p:cNvPicPr>
          <p:nvPr/>
        </p:nvPicPr>
        <p:blipFill>
          <a:blip r:embed="rId2"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52400" y="1066800"/>
            <a:ext cx="8534400" cy="4800600"/>
          </a:xfrm>
        </p:spPr>
        <p:txBody>
          <a:bodyPr/>
          <a:lstStyle/>
          <a:p>
            <a:pPr algn="just">
              <a:buClr>
                <a:srgbClr val="CAD8EC"/>
              </a:buClr>
              <a:buSzPct val="25000"/>
            </a:pPr>
            <a:r>
              <a:rPr lang="en-CA" sz="600" b="1" dirty="0" smtClean="0"/>
              <a:t>Forward Looking Statements</a:t>
            </a:r>
            <a:endParaRPr lang="en-US" sz="600" dirty="0" smtClean="0"/>
          </a:p>
          <a:p>
            <a:pPr algn="just">
              <a:buClr>
                <a:srgbClr val="CAD8EC"/>
              </a:buClr>
              <a:buSzPct val="25000"/>
            </a:pPr>
            <a:r>
              <a:rPr lang="en-CA" sz="600" dirty="0" smtClean="0"/>
              <a:t>In the interest of providing potential investors with information regarding </a:t>
            </a:r>
            <a:r>
              <a:rPr lang="en-CA" sz="600" dirty="0" err="1" smtClean="0"/>
              <a:t>Mountainview</a:t>
            </a:r>
            <a:r>
              <a:rPr lang="en-CA" sz="600" dirty="0" smtClean="0"/>
              <a:t> Energy Ltd. ("</a:t>
            </a:r>
            <a:r>
              <a:rPr lang="en-CA" sz="600" b="1" dirty="0" err="1" smtClean="0"/>
              <a:t>Mountainview</a:t>
            </a:r>
            <a:r>
              <a:rPr lang="en-CA" sz="600" dirty="0" smtClean="0"/>
              <a:t>"), including management's assessment of the future plans and operations of </a:t>
            </a:r>
            <a:r>
              <a:rPr lang="en-CA" sz="600" dirty="0" err="1" smtClean="0"/>
              <a:t>Mountainview</a:t>
            </a:r>
            <a:r>
              <a:rPr lang="en-CA" sz="600" dirty="0" smtClean="0"/>
              <a:t>, certain statements contained in this corporate presentation constitute forward-looking statements or information (collectively "</a:t>
            </a:r>
            <a:r>
              <a:rPr lang="en-CA" sz="600" b="1" dirty="0" smtClean="0"/>
              <a:t>forward-looking statements</a:t>
            </a:r>
            <a:r>
              <a:rPr lang="en-CA" sz="600" dirty="0" smtClean="0"/>
              <a:t>") within the meaning of applicable securities legislation. Forward-looking statements are typically identified by words such as "anticipate", "continue", "estimate", "expect", "forecast", "may", "will", "project", "could", "plan", "intend", "should", "believe", "outlook", "potential", "target" and similar words suggesting future events or future performance. In addition, statements relating to "reserves" are deemed to be forward-looking statements as they involve the implied assessment, based on certain estimates and assumptions, that the reserves described exist in the quantities predicted or estimated and can be profitably produced in the future. Forward looking statements or information in this presentation include, but are not limited to, statements or information with respect to: the expected closing date and use of proceeds from the financing; potential reserves and future production with respect to current assets business strategy and objectives; development plans; exploration and drilling plans; reserve quantities and the discounted present value of future net cash flows from such reserves; future production levels; wells drilled (gross and net); capital expenditures; cash flow; debt levels; operating and other costs; royalty rates and taxes.</a:t>
            </a:r>
          </a:p>
          <a:p>
            <a:pPr algn="just">
              <a:buClr>
                <a:srgbClr val="CAD8EC"/>
              </a:buClr>
              <a:buSzPct val="25000"/>
            </a:pPr>
            <a:endParaRPr lang="en-US" sz="600" dirty="0" smtClean="0"/>
          </a:p>
          <a:p>
            <a:pPr algn="just">
              <a:buClr>
                <a:srgbClr val="CAD8EC"/>
              </a:buClr>
              <a:buSzPct val="25000"/>
            </a:pPr>
            <a:r>
              <a:rPr lang="en-CA" sz="600" dirty="0" smtClean="0"/>
              <a:t>With respect to forward-looking statements contained in this corporate presentation, </a:t>
            </a:r>
            <a:r>
              <a:rPr lang="en-CA" sz="600" dirty="0" err="1" smtClean="0"/>
              <a:t>Mountainview</a:t>
            </a:r>
            <a:r>
              <a:rPr lang="en-CA" sz="600" dirty="0" smtClean="0"/>
              <a:t> has made assumptions regarding, among other things: future capital expenditure levels; future oil and natural gas prices; future oil and natural gas production levels; future exchange rates and interest rates; ability to obtain equipment in a timely manner to carry out development activities; ability to market oil and natural gas successfully to current and new customers; the impact of increasing competition; the ability to obtain financing on acceptable terms; and ability to add production and reserves through development and exploitation activities. Although </a:t>
            </a:r>
            <a:r>
              <a:rPr lang="en-CA" sz="600" dirty="0" err="1" smtClean="0"/>
              <a:t>Mountainview</a:t>
            </a:r>
            <a:r>
              <a:rPr lang="en-CA" sz="600" dirty="0" smtClean="0"/>
              <a:t> believes that the expectations reflected in the forward looking statements contained in this corporate presentation, and the assumptions on which such forward-looking statements are made, are reasonable, there can be no assurance that such expectations will prove to be correct. Readers are cautioned not to place undue reliance on forward-looking statements included in this corporate presentation, as there can be no assurance that the plans, intentions or expectations upon which the forward-looking statements are based will occur. By their nature, forward-looking statements involve numerous assumptions, known and unknown risks and uncertainties that contribute to the possibility that the predictions, forecasts, projections and other forward-looking statements will not occur, which may cause </a:t>
            </a:r>
            <a:r>
              <a:rPr lang="en-CA" sz="600" dirty="0" err="1" smtClean="0"/>
              <a:t>Mountainview's</a:t>
            </a:r>
            <a:r>
              <a:rPr lang="en-CA" sz="600" dirty="0" smtClean="0"/>
              <a:t> actual performance and financial results in future periods to differ materially from any estimates or projections of future performance or results expressed or implied by such forward-looking statements. These risks and uncertainties include, among other things, the ability of management to execute its business plan; general economic and business conditions; the risk of instability affecting the jurisdictions in which </a:t>
            </a:r>
            <a:r>
              <a:rPr lang="en-CA" sz="600" dirty="0" err="1" smtClean="0"/>
              <a:t>Mountainview</a:t>
            </a:r>
            <a:r>
              <a:rPr lang="en-CA" sz="600" dirty="0" smtClean="0"/>
              <a:t> operates; the risks of the oil and natural gas industry, such as operational risks in exploring for, developing and producing crude oil and natural gas and market demand; the possibility that government policies or laws may change or governmental approvals may be delayed or withheld; risks and uncertainties involving geology of oil and natural gas deposits; the uncertainty of reserves estimates and reserves life; the ability of </a:t>
            </a:r>
            <a:r>
              <a:rPr lang="en-CA" sz="600" dirty="0" err="1" smtClean="0"/>
              <a:t>Mountainview</a:t>
            </a:r>
            <a:r>
              <a:rPr lang="en-CA" sz="600" dirty="0" smtClean="0"/>
              <a:t> to add production and reserves through acquisition, development and exploration activities; </a:t>
            </a:r>
            <a:r>
              <a:rPr lang="en-CA" sz="600" dirty="0" err="1" smtClean="0"/>
              <a:t>Mountainview's</a:t>
            </a:r>
            <a:r>
              <a:rPr lang="en-CA" sz="600" dirty="0" smtClean="0"/>
              <a:t> ability to enter into or renew leases; potential delays or changes in plans with respect to exploration or development projects or capital expenditures; the uncertainty of estimates and projections relating to production (including decline rates), costs and expenses; fluctuations in oil and natural gas prices, foreign currency exchange rates and interest rates; risks inherent in </a:t>
            </a:r>
            <a:r>
              <a:rPr lang="en-CA" sz="600" dirty="0" err="1" smtClean="0"/>
              <a:t>Mountainview's</a:t>
            </a:r>
            <a:r>
              <a:rPr lang="en-CA" sz="600" dirty="0" smtClean="0"/>
              <a:t> marketing operations, including credit risk; uncertainty in amounts and timing of royalty payments; health, safety and environmental risks; risks associated with existing and potential future law suits and regulatory actions against </a:t>
            </a:r>
            <a:r>
              <a:rPr lang="en-CA" sz="600" dirty="0" err="1" smtClean="0"/>
              <a:t>Mountainview</a:t>
            </a:r>
            <a:r>
              <a:rPr lang="en-CA" sz="600" dirty="0" smtClean="0"/>
              <a:t>; uncertainties as to the availability and cost of financing; and financial risks affecting the value of </a:t>
            </a:r>
            <a:r>
              <a:rPr lang="en-CA" sz="600" dirty="0" err="1" smtClean="0"/>
              <a:t>Mountainview’s</a:t>
            </a:r>
            <a:r>
              <a:rPr lang="en-CA" sz="600" dirty="0" smtClean="0"/>
              <a:t> investments. Readers are cautioned that the foregoing list is not exhaustive of all possible risks and uncertainties.</a:t>
            </a:r>
          </a:p>
          <a:p>
            <a:pPr algn="just">
              <a:buClr>
                <a:srgbClr val="CAD8EC"/>
              </a:buClr>
              <a:buSzPct val="25000"/>
            </a:pPr>
            <a:endParaRPr lang="en-US" sz="600" dirty="0" smtClean="0"/>
          </a:p>
          <a:p>
            <a:pPr algn="just">
              <a:buClr>
                <a:srgbClr val="CAD8EC"/>
              </a:buClr>
              <a:buSzPct val="25000"/>
            </a:pPr>
            <a:r>
              <a:rPr lang="en-CA" sz="600" dirty="0" smtClean="0"/>
              <a:t>Any financial outlook or future oriented financial information in this corporate presentation, as defined by applicable securities legislation, has been approved by management of </a:t>
            </a:r>
            <a:r>
              <a:rPr lang="en-CA" sz="600" dirty="0" err="1" smtClean="0"/>
              <a:t>Mountainview</a:t>
            </a:r>
            <a:r>
              <a:rPr lang="en-CA" sz="600" dirty="0" smtClean="0"/>
              <a:t>. Such financial outlook or future oriented financial information is provided for the purpose of providing information about management's current expectations and plans relating to the future. Readers are cautioned that reliance on such information may not be appropriate for other purposes.</a:t>
            </a:r>
            <a:endParaRPr lang="en-US" sz="600" dirty="0" smtClean="0"/>
          </a:p>
          <a:p>
            <a:pPr algn="just">
              <a:buClr>
                <a:srgbClr val="CAD8EC"/>
              </a:buClr>
              <a:buSzPct val="25000"/>
            </a:pPr>
            <a:r>
              <a:rPr lang="en-CA" sz="600" dirty="0" smtClean="0"/>
              <a:t>The forward-looking statements contained in this corporate presentation speak only as of the date of this corporate presentation. Except as expressly required by applicable securities laws, </a:t>
            </a:r>
            <a:r>
              <a:rPr lang="en-CA" sz="600" dirty="0" err="1" smtClean="0"/>
              <a:t>Mountainview</a:t>
            </a:r>
            <a:r>
              <a:rPr lang="en-CA" sz="600" dirty="0" smtClean="0"/>
              <a:t> does not undertake any obligation to publicly update or revise any forward looking statements, whether as a result of new information, future events or otherwise. The forward-looking statements contained in this corporate presentation are expressly qualified by this cautionary statement.  The information contained in this corporate presentation does not purport to be all-inclusive or to contain all information that a prospective investor may require.  Prospective investors are encouraged to conduct their own analysis and reviews of </a:t>
            </a:r>
            <a:r>
              <a:rPr lang="en-CA" sz="600" dirty="0" err="1" smtClean="0"/>
              <a:t>Mountainview</a:t>
            </a:r>
            <a:r>
              <a:rPr lang="en-CA" sz="600" dirty="0" smtClean="0"/>
              <a:t>, and of the information contained in this corporate presentation.  Without limitation, prospective investors should consider the advice of their financial, legal, accounting, tax and other advisors and such other factors they consider appropriate in investigating and analyzing </a:t>
            </a:r>
            <a:r>
              <a:rPr lang="en-CA" sz="600" dirty="0" err="1" smtClean="0"/>
              <a:t>Mountainview</a:t>
            </a:r>
            <a:r>
              <a:rPr lang="en-CA" sz="600" dirty="0" smtClean="0"/>
              <a:t>. </a:t>
            </a:r>
          </a:p>
          <a:p>
            <a:pPr algn="just">
              <a:buClr>
                <a:srgbClr val="CAD8EC"/>
              </a:buClr>
              <a:buSzPct val="25000"/>
            </a:pPr>
            <a:endParaRPr lang="en-CA" sz="600" dirty="0" smtClean="0"/>
          </a:p>
          <a:p>
            <a:pPr>
              <a:buClr>
                <a:srgbClr val="CAD8EC"/>
              </a:buClr>
              <a:buSzPct val="25000"/>
            </a:pPr>
            <a:r>
              <a:rPr lang="en-CA" sz="600" b="1" dirty="0" smtClean="0"/>
              <a:t>Barrels of Oil Equivalent</a:t>
            </a:r>
            <a:endParaRPr lang="en-US" sz="600" dirty="0" smtClean="0"/>
          </a:p>
          <a:p>
            <a:pPr>
              <a:buClr>
                <a:srgbClr val="CAD8EC"/>
              </a:buClr>
              <a:buSzPct val="25000"/>
            </a:pPr>
            <a:r>
              <a:rPr lang="en-CA" sz="600" dirty="0" smtClean="0"/>
              <a:t>Barrels of oil equivalent (</a:t>
            </a:r>
            <a:r>
              <a:rPr lang="en-CA" sz="600" dirty="0" err="1" smtClean="0"/>
              <a:t>boe</a:t>
            </a:r>
            <a:r>
              <a:rPr lang="en-CA" sz="600" dirty="0" smtClean="0"/>
              <a:t>) is calculated using the conversion factor of 6 </a:t>
            </a:r>
            <a:r>
              <a:rPr lang="en-CA" sz="600" dirty="0" err="1" smtClean="0"/>
              <a:t>Mcf</a:t>
            </a:r>
            <a:r>
              <a:rPr lang="en-CA" sz="600" dirty="0" smtClean="0"/>
              <a:t> (thousand cubic feet) of natural gas being equivalent to one barrel of oil. </a:t>
            </a:r>
            <a:r>
              <a:rPr lang="en-CA" sz="600" dirty="0" err="1" smtClean="0"/>
              <a:t>Boes</a:t>
            </a:r>
            <a:r>
              <a:rPr lang="en-CA" sz="600" dirty="0" smtClean="0"/>
              <a:t> may be misleading, particularly if used in isolation. A </a:t>
            </a:r>
            <a:r>
              <a:rPr lang="en-CA" sz="600" dirty="0" err="1" smtClean="0"/>
              <a:t>boe</a:t>
            </a:r>
            <a:r>
              <a:rPr lang="en-CA" sz="600" dirty="0" smtClean="0"/>
              <a:t> conversion ratio of 6 Mcf:1 bbl (barrel) is based on an energy equivalency conversion method primarily applicable at the burner tip and does not represent a value equivalency at the wellhead.</a:t>
            </a:r>
          </a:p>
          <a:p>
            <a:pPr>
              <a:buClr>
                <a:srgbClr val="CAD8EC"/>
              </a:buClr>
              <a:buSzPct val="25000"/>
            </a:pPr>
            <a:endParaRPr lang="en-US" sz="600" dirty="0" smtClean="0"/>
          </a:p>
          <a:p>
            <a:pPr>
              <a:buClr>
                <a:srgbClr val="CAD8EC"/>
              </a:buClr>
              <a:buSzPct val="25000"/>
            </a:pPr>
            <a:r>
              <a:rPr lang="en-CA" sz="600" b="1" dirty="0" smtClean="0"/>
              <a:t>Analogous Information</a:t>
            </a:r>
            <a:endParaRPr lang="en-US" sz="600" dirty="0" smtClean="0"/>
          </a:p>
          <a:p>
            <a:pPr algn="just">
              <a:buClr>
                <a:srgbClr val="CAD8EC"/>
              </a:buClr>
              <a:buSzPct val="25000"/>
            </a:pPr>
            <a:r>
              <a:rPr lang="en-US" sz="600" dirty="0" smtClean="0"/>
              <a:t>Certain information in this document may constitute "analogous information" as defined in National Instrument 51-101 – </a:t>
            </a:r>
            <a:r>
              <a:rPr lang="en-US" sz="600" i="1" dirty="0" smtClean="0"/>
              <a:t>Standards of Disclosure for Oil and Gas Activities</a:t>
            </a:r>
            <a:r>
              <a:rPr lang="en-US" sz="600" dirty="0" smtClean="0"/>
              <a:t> ("NI 51-101"), including, but not limited to, the reservoir data and economics information relating to the areas in geographical proximity to prospective exploratory lands to be held by </a:t>
            </a:r>
            <a:r>
              <a:rPr lang="en-US" sz="600" dirty="0" err="1" smtClean="0"/>
              <a:t>Mountainview</a:t>
            </a:r>
            <a:r>
              <a:rPr lang="en-US" sz="600" dirty="0" smtClean="0"/>
              <a:t>.  Such information has been obtained from government sources, regulatory agencies or other industry participants.  Management of </a:t>
            </a:r>
            <a:r>
              <a:rPr lang="en-US" sz="600" dirty="0" err="1" smtClean="0"/>
              <a:t>Mountainview</a:t>
            </a:r>
            <a:r>
              <a:rPr lang="en-US" sz="600" dirty="0" smtClean="0"/>
              <a:t> believes the information is relevant as it helps to define the reservoir characteristics in which </a:t>
            </a:r>
            <a:r>
              <a:rPr lang="en-US" sz="600" dirty="0" err="1" smtClean="0"/>
              <a:t>Mountainview</a:t>
            </a:r>
            <a:r>
              <a:rPr lang="en-US" sz="600" dirty="0" smtClean="0"/>
              <a:t> may hold an interest. Such information includes resource estimates using categories such as Original Oil-In-Place which are not derived from the Canadian Oil and Gas Evaluation Handbook ("COGE Handbook") and have therefore not been prepared in accordance with NI 51-101. </a:t>
            </a:r>
            <a:r>
              <a:rPr lang="en-US" sz="600" dirty="0" err="1" smtClean="0"/>
              <a:t>Mountainview</a:t>
            </a:r>
            <a:r>
              <a:rPr lang="en-US" sz="600" dirty="0" smtClean="0"/>
              <a:t> is also unable to confirm that the analogous information was prepared by a qualified reserves evaluator or auditor. Such information is not an estimate of the resources attributable to lands held or to be held by </a:t>
            </a:r>
            <a:r>
              <a:rPr lang="en-US" sz="600" dirty="0" err="1" smtClean="0"/>
              <a:t>Mountainview</a:t>
            </a:r>
            <a:r>
              <a:rPr lang="en-US" sz="600" dirty="0" smtClean="0"/>
              <a:t> and there is no certainty that the reservoir data and economics information for the lands held or to be held by </a:t>
            </a:r>
            <a:r>
              <a:rPr lang="en-US" sz="600" dirty="0" err="1" smtClean="0"/>
              <a:t>Mountainview</a:t>
            </a:r>
            <a:r>
              <a:rPr lang="en-US" sz="600" dirty="0" smtClean="0"/>
              <a:t> will be similar to the information presented herein. The reader is cautioned that the data relied upon by </a:t>
            </a:r>
            <a:r>
              <a:rPr lang="en-US" sz="600" dirty="0" err="1" smtClean="0"/>
              <a:t>Mountainview</a:t>
            </a:r>
            <a:r>
              <a:rPr lang="en-US" sz="600" dirty="0" smtClean="0"/>
              <a:t> may be in error and/or may not be analogous to such lands to be held by </a:t>
            </a:r>
            <a:r>
              <a:rPr lang="en-US" sz="600" dirty="0" err="1" smtClean="0"/>
              <a:t>Mountainview</a:t>
            </a:r>
            <a:r>
              <a:rPr lang="en-US" sz="600" dirty="0" smtClean="0"/>
              <a:t>. </a:t>
            </a:r>
            <a:r>
              <a:rPr lang="en-CA" sz="600" dirty="0" smtClean="0"/>
              <a:t> </a:t>
            </a:r>
          </a:p>
          <a:p>
            <a:pPr algn="just">
              <a:buClr>
                <a:schemeClr val="bg1"/>
              </a:buClr>
              <a:buSzPct val="25000"/>
            </a:pPr>
            <a:endParaRPr lang="en-US" sz="600" dirty="0" smtClean="0"/>
          </a:p>
          <a:p>
            <a:pPr>
              <a:buClr>
                <a:schemeClr val="bg1"/>
              </a:buClr>
              <a:buFont typeface="Wingdings 2" pitchFamily="18" charset="2"/>
              <a:buNone/>
            </a:pPr>
            <a:endParaRPr lang="en-US" sz="600" dirty="0" smtClean="0">
              <a:latin typeface="Times New Roman" pitchFamily="18" charset="0"/>
              <a:cs typeface="Times New Roman" pitchFamily="18" charset="0"/>
            </a:endParaRPr>
          </a:p>
        </p:txBody>
      </p:sp>
      <p:sp>
        <p:nvSpPr>
          <p:cNvPr id="2" name="Title 1"/>
          <p:cNvSpPr>
            <a:spLocks noGrp="1"/>
          </p:cNvSpPr>
          <p:nvPr>
            <p:ph type="title"/>
          </p:nvPr>
        </p:nvSpPr>
        <p:spPr>
          <a:xfrm>
            <a:off x="579437" y="0"/>
            <a:ext cx="8183563" cy="1050925"/>
          </a:xfrm>
        </p:spPr>
        <p:txBody>
          <a:bodyPr>
            <a:normAutofit/>
          </a:bodyPr>
          <a:lstStyle/>
          <a:p>
            <a:pP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Reader Advisory</a:t>
            </a:r>
          </a:p>
        </p:txBody>
      </p:sp>
      <p:sp>
        <p:nvSpPr>
          <p:cNvPr id="4" name="Slide Number Placeholder 3"/>
          <p:cNvSpPr>
            <a:spLocks noGrp="1"/>
          </p:cNvSpPr>
          <p:nvPr>
            <p:ph type="sldNum" sz="quarter" idx="12"/>
          </p:nvPr>
        </p:nvSpPr>
        <p:spPr>
          <a:xfrm>
            <a:off x="8686800" y="6492875"/>
            <a:ext cx="457200" cy="365125"/>
          </a:xfrm>
        </p:spPr>
        <p:txBody>
          <a:bodyPr/>
          <a:lstStyle/>
          <a:p>
            <a:pPr algn="ctr">
              <a:defRPr/>
            </a:pPr>
            <a:fld id="{3EA487D5-B74D-4CE6-BFE7-715B02745449}" type="slidenum">
              <a:rPr lang="en-US" b="1" smtClean="0">
                <a:solidFill>
                  <a:schemeClr val="tx1"/>
                </a:solidFill>
              </a:rPr>
              <a:pPr algn="ctr">
                <a:defRPr/>
              </a:pPr>
              <a:t>2</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83563" cy="1050925"/>
          </a:xfrm>
        </p:spPr>
        <p:txBody>
          <a:bodyPr vert="horz" anchor="b">
            <a:normAutofit/>
          </a:bodyPr>
          <a:lstStyle/>
          <a:p>
            <a:pPr algn="ct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Appendix</a:t>
            </a:r>
          </a:p>
        </p:txBody>
      </p:sp>
      <p:pic>
        <p:nvPicPr>
          <p:cNvPr id="29700" name="Picture 3" descr="IMG00014-20100120-1651.jpg"/>
          <p:cNvPicPr>
            <a:picLocks noChangeAspect="1"/>
          </p:cNvPicPr>
          <p:nvPr/>
        </p:nvPicPr>
        <p:blipFill>
          <a:blip r:embed="rId2" cstate="print"/>
          <a:srcRect/>
          <a:stretch>
            <a:fillRect/>
          </a:stretch>
        </p:blipFill>
        <p:spPr bwMode="auto">
          <a:xfrm>
            <a:off x="1295400" y="1395412"/>
            <a:ext cx="6553200" cy="4167188"/>
          </a:xfrm>
          <a:prstGeom prst="rect">
            <a:avLst/>
          </a:prstGeom>
          <a:noFill/>
          <a:ln w="12700">
            <a:solidFill>
              <a:schemeClr val="tx1"/>
            </a:solidFill>
            <a:miter lim="800000"/>
            <a:headEnd/>
            <a:tailEnd/>
          </a:ln>
        </p:spPr>
      </p:pic>
      <p:sp>
        <p:nvSpPr>
          <p:cNvPr id="5" name="Slide Number Placeholder 4"/>
          <p:cNvSpPr>
            <a:spLocks noGrp="1"/>
          </p:cNvSpPr>
          <p:nvPr>
            <p:ph type="sldNum" sz="quarter" idx="12"/>
          </p:nvPr>
        </p:nvSpPr>
        <p:spPr>
          <a:xfrm>
            <a:off x="8686800" y="6492875"/>
            <a:ext cx="457200" cy="365125"/>
          </a:xfrm>
        </p:spPr>
        <p:txBody>
          <a:bodyPr/>
          <a:lstStyle/>
          <a:p>
            <a:pPr algn="ctr">
              <a:defRPr/>
            </a:pPr>
            <a:fld id="{CF3ABB1F-5E8C-45EC-8712-AFE9375D2EB0}" type="slidenum">
              <a:rPr lang="en-US" b="1" smtClean="0">
                <a:solidFill>
                  <a:schemeClr val="tx1"/>
                </a:solidFill>
              </a:rPr>
              <a:pPr algn="ctr">
                <a:defRPr/>
              </a:pPr>
              <a:t>20</a:t>
            </a:fld>
            <a:endParaRPr lang="en-US" b="1" dirty="0">
              <a:solidFill>
                <a:schemeClr val="tx1"/>
              </a:solidFill>
            </a:endParaRPr>
          </a:p>
        </p:txBody>
      </p:sp>
      <p:pic>
        <p:nvPicPr>
          <p:cNvPr id="6"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7" y="0"/>
            <a:ext cx="8183563" cy="1050925"/>
          </a:xfrm>
        </p:spPr>
        <p:txBody>
          <a:bodyPr vert="horz" anchor="b">
            <a:normAutofit/>
          </a:bodyPr>
          <a:lstStyle/>
          <a:p>
            <a:pP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Advisors</a:t>
            </a:r>
          </a:p>
        </p:txBody>
      </p:sp>
      <p:sp>
        <p:nvSpPr>
          <p:cNvPr id="6" name="Slide Number Placeholder 5"/>
          <p:cNvSpPr>
            <a:spLocks noGrp="1"/>
          </p:cNvSpPr>
          <p:nvPr>
            <p:ph type="sldNum" sz="quarter" idx="12"/>
          </p:nvPr>
        </p:nvSpPr>
        <p:spPr>
          <a:xfrm>
            <a:off x="8686800" y="6492875"/>
            <a:ext cx="457200" cy="365125"/>
          </a:xfrm>
        </p:spPr>
        <p:txBody>
          <a:bodyPr/>
          <a:lstStyle/>
          <a:p>
            <a:pPr algn="ctr">
              <a:defRPr/>
            </a:pPr>
            <a:fld id="{5E8F2E5A-6BFE-4E59-AD5B-BDC8C6BD6EEB}" type="slidenum">
              <a:rPr lang="en-US" b="1" smtClean="0">
                <a:solidFill>
                  <a:schemeClr val="tx1"/>
                </a:solidFill>
              </a:rPr>
              <a:pPr algn="ctr">
                <a:defRPr/>
              </a:pPr>
              <a:t>21</a:t>
            </a:fld>
            <a:endParaRPr lang="en-US" b="1" dirty="0">
              <a:solidFill>
                <a:schemeClr val="tx1"/>
              </a:solidFill>
            </a:endParaRPr>
          </a:p>
        </p:txBody>
      </p:sp>
      <p:graphicFrame>
        <p:nvGraphicFramePr>
          <p:cNvPr id="8" name="Table 7"/>
          <p:cNvGraphicFramePr>
            <a:graphicFrameLocks noGrp="1"/>
          </p:cNvGraphicFramePr>
          <p:nvPr/>
        </p:nvGraphicFramePr>
        <p:xfrm>
          <a:off x="762000" y="1447800"/>
          <a:ext cx="7620000" cy="1893763"/>
        </p:xfrm>
        <a:graphic>
          <a:graphicData uri="http://schemas.openxmlformats.org/drawingml/2006/table">
            <a:tbl>
              <a:tblPr firstRow="1" bandRow="1">
                <a:tableStyleId>{8799B23B-EC83-4686-B30A-512413B5E67A}</a:tableStyleId>
              </a:tblPr>
              <a:tblGrid>
                <a:gridCol w="3590192"/>
                <a:gridCol w="4029808"/>
              </a:tblGrid>
              <a:tr h="141163">
                <a:tc gridSpan="2">
                  <a:txBody>
                    <a:bodyPr/>
                    <a:lstStyle/>
                    <a:p>
                      <a:r>
                        <a:rPr lang="en-CA" sz="1600" b="1" dirty="0" smtClean="0">
                          <a:solidFill>
                            <a:schemeClr val="bg1"/>
                          </a:solidFill>
                          <a:latin typeface="Calibri" pitchFamily="34" charset="0"/>
                        </a:rPr>
                        <a:t>Advisors</a:t>
                      </a:r>
                      <a:endParaRPr lang="en-CA" sz="1600" b="1" dirty="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CA" sz="1400" b="1" baseline="0" dirty="0" smtClean="0">
                        <a:latin typeface="Calibri"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121920">
                <a:tc>
                  <a:txBody>
                    <a:bodyPr/>
                    <a:lstStyle/>
                    <a:p>
                      <a:endParaRPr lang="en-CA" sz="1200" b="1" dirty="0">
                        <a:latin typeface="Calibri"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00324D"/>
                    </a:solidFill>
                  </a:tcPr>
                </a:tc>
                <a:tc>
                  <a:txBody>
                    <a:bodyPr/>
                    <a:lstStyle/>
                    <a:p>
                      <a:endParaRPr lang="en-CA" sz="1200" b="1" baseline="0" dirty="0" smtClean="0">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00324D"/>
                    </a:solidFill>
                  </a:tcPr>
                </a:tc>
              </a:tr>
              <a:tr h="369763">
                <a:tc>
                  <a:txBody>
                    <a:bodyPr/>
                    <a:lstStyle/>
                    <a:p>
                      <a:r>
                        <a:rPr lang="en-CA" sz="1200" b="1" dirty="0" smtClean="0">
                          <a:latin typeface="Calibri" pitchFamily="34" charset="0"/>
                        </a:rPr>
                        <a:t>Accounting/Audit:</a:t>
                      </a:r>
                      <a:endParaRPr lang="en-CA" sz="12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r>
                        <a:rPr lang="en-CA" sz="1200" b="1" baseline="0" dirty="0" smtClean="0">
                          <a:latin typeface="Calibri" pitchFamily="34" charset="0"/>
                        </a:rPr>
                        <a:t>PricewaterhouseCoopers, LLP – Independent Auditor</a:t>
                      </a:r>
                    </a:p>
                  </a:txBody>
                  <a:tcPr>
                    <a:lnL w="12700" cmpd="sng">
                      <a:noFill/>
                    </a:lnL>
                    <a:lnR w="12700" cap="flat" cmpd="sng" algn="ctr">
                      <a:no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r>
              <a:tr h="369763">
                <a:tc>
                  <a:txBody>
                    <a:bodyPr/>
                    <a:lstStyle/>
                    <a:p>
                      <a:r>
                        <a:rPr lang="en-CA" sz="1200" b="1" dirty="0" smtClean="0">
                          <a:latin typeface="Calibri" pitchFamily="34" charset="0"/>
                        </a:rPr>
                        <a:t>Corporate Counsel:</a:t>
                      </a:r>
                      <a:endParaRPr lang="en-CA" sz="1200" b="1" dirty="0">
                        <a:latin typeface="Calibri" pitchFamily="34" charset="0"/>
                      </a:endParaRPr>
                    </a:p>
                  </a:txBody>
                  <a:tcPr>
                    <a:lnL w="12700" cap="flat" cmpd="sng" algn="ctr">
                      <a:no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rgbClr val="CAD8EC"/>
                    </a:solidFill>
                  </a:tcPr>
                </a:tc>
                <a:tc>
                  <a:txBody>
                    <a:bodyPr/>
                    <a:lstStyle/>
                    <a:p>
                      <a:r>
                        <a:rPr lang="en-CA" sz="1200" b="1" baseline="0" dirty="0" smtClean="0">
                          <a:latin typeface="Calibri" pitchFamily="34" charset="0"/>
                        </a:rPr>
                        <a:t>Stella Business Law – Stephen Tong</a:t>
                      </a:r>
                    </a:p>
                    <a:p>
                      <a:r>
                        <a:rPr lang="en-CA" sz="1200" b="1" baseline="0" dirty="0" smtClean="0">
                          <a:latin typeface="Calibri" pitchFamily="34" charset="0"/>
                        </a:rPr>
                        <a:t>Burnet, Duckworth, &amp; Palmer – Jay Reid</a:t>
                      </a:r>
                    </a:p>
                  </a:txBody>
                  <a:tcPr>
                    <a:lnL w="12700" cmpd="sng">
                      <a:noFill/>
                    </a:lnL>
                    <a:lnR w="12700" cap="flat" cmpd="sng" algn="ctr">
                      <a:no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rgbClr val="CAD8EC"/>
                    </a:solidFill>
                  </a:tcPr>
                </a:tc>
              </a:tr>
              <a:tr h="369763">
                <a:tc>
                  <a:txBody>
                    <a:bodyPr/>
                    <a:lstStyle/>
                    <a:p>
                      <a:r>
                        <a:rPr lang="en-CA" sz="1200" b="1" dirty="0" smtClean="0">
                          <a:latin typeface="Calibri" pitchFamily="34" charset="0"/>
                        </a:rPr>
                        <a:t>Oil and Gas Attorney:</a:t>
                      </a:r>
                      <a:endParaRPr lang="en-CA" sz="1200" b="1" dirty="0">
                        <a:latin typeface="Calibri" pitchFamily="34" charset="0"/>
                      </a:endParaRPr>
                    </a:p>
                  </a:txBody>
                  <a:tcPr>
                    <a:lnL w="12700" cap="flat" cmpd="sng" algn="ctr">
                      <a:no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r>
                        <a:rPr lang="en-CA" sz="1200" b="1" baseline="0" dirty="0" smtClean="0">
                          <a:latin typeface="Calibri" pitchFamily="34" charset="0"/>
                        </a:rPr>
                        <a:t>Dick Beatty</a:t>
                      </a:r>
                    </a:p>
                    <a:p>
                      <a:r>
                        <a:rPr lang="en-CA" sz="1200" b="1" baseline="0" dirty="0" smtClean="0">
                          <a:latin typeface="Calibri" pitchFamily="34" charset="0"/>
                        </a:rPr>
                        <a:t>Loren O’Toole</a:t>
                      </a:r>
                    </a:p>
                  </a:txBody>
                  <a:tcPr>
                    <a:lnL w="12700" cmpd="sng">
                      <a:noFill/>
                    </a:lnL>
                    <a:lnR w="12700" cap="flat" cmpd="sng" algn="ctr">
                      <a:no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r>
            </a:tbl>
          </a:graphicData>
        </a:graphic>
      </p:graphicFrame>
      <p:pic>
        <p:nvPicPr>
          <p:cNvPr id="9" name="Picture 2" descr="Mountainview Energy Ltd. (MVW)"/>
          <p:cNvPicPr>
            <a:picLocks noChangeAspect="1" noChangeArrowheads="1"/>
          </p:cNvPicPr>
          <p:nvPr/>
        </p:nvPicPr>
        <p:blipFill>
          <a:blip r:embed="rId2"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92875"/>
            <a:ext cx="457200" cy="365125"/>
          </a:xfrm>
        </p:spPr>
        <p:txBody>
          <a:bodyPr/>
          <a:lstStyle/>
          <a:p>
            <a:pPr algn="ctr">
              <a:defRPr/>
            </a:pPr>
            <a:fld id="{7CAC98A7-74B9-40F7-9D81-606B2731B6D1}" type="slidenum">
              <a:rPr lang="en-US" b="1" smtClean="0">
                <a:solidFill>
                  <a:schemeClr val="tx1"/>
                </a:solidFill>
              </a:rPr>
              <a:pPr algn="ctr">
                <a:defRPr/>
              </a:pPr>
              <a:t>22</a:t>
            </a:fld>
            <a:endParaRPr lang="en-US" b="1" dirty="0">
              <a:solidFill>
                <a:schemeClr val="tx1"/>
              </a:solidFill>
            </a:endParaRPr>
          </a:p>
        </p:txBody>
      </p:sp>
      <p:sp>
        <p:nvSpPr>
          <p:cNvPr id="6" name="Title 1"/>
          <p:cNvSpPr txBox="1">
            <a:spLocks/>
          </p:cNvSpPr>
          <p:nvPr/>
        </p:nvSpPr>
        <p:spPr>
          <a:xfrm>
            <a:off x="579437" y="0"/>
            <a:ext cx="8183563" cy="1050925"/>
          </a:xfrm>
          <a:prstGeom prst="rect">
            <a:avLst/>
          </a:prstGeom>
        </p:spPr>
        <p:txBody>
          <a:bodyPr vert="horz" anchor="b">
            <a:normAutofit/>
          </a:bodyPr>
          <a:lstStyle/>
          <a:p>
            <a:pPr marL="0" marR="0" lvl="0" indent="0" defTabSz="914400" eaLnBrk="0" latinLnBrk="0" hangingPunct="0">
              <a:lnSpc>
                <a:spcPct val="100000"/>
              </a:lnSpc>
              <a:buClrTx/>
              <a:buSzTx/>
              <a:buFontTx/>
              <a:buNone/>
              <a:tabLst/>
              <a:defRPr/>
            </a:pPr>
            <a:r>
              <a:rPr lang="en-US" sz="2800" b="1" i="1" dirty="0" smtClean="0">
                <a:solidFill>
                  <a:srgbClr val="0070C0"/>
                </a:solidFill>
                <a:effectLst>
                  <a:outerShdw sx="1000" sy="1000" algn="tl" rotWithShape="0">
                    <a:srgbClr val="000000"/>
                  </a:outerShdw>
                </a:effectLst>
                <a:latin typeface="Arial" pitchFamily="34" charset="0"/>
                <a:ea typeface="+mj-ea"/>
                <a:cs typeface="Arial" pitchFamily="34" charset="0"/>
              </a:rPr>
              <a:t>Fully Diluted Shares Outstanding</a:t>
            </a:r>
          </a:p>
        </p:txBody>
      </p:sp>
      <p:graphicFrame>
        <p:nvGraphicFramePr>
          <p:cNvPr id="10" name="Table 9"/>
          <p:cNvGraphicFramePr>
            <a:graphicFrameLocks noGrp="1"/>
          </p:cNvGraphicFramePr>
          <p:nvPr/>
        </p:nvGraphicFramePr>
        <p:xfrm>
          <a:off x="800100" y="1259856"/>
          <a:ext cx="7543800" cy="3540744"/>
        </p:xfrm>
        <a:graphic>
          <a:graphicData uri="http://schemas.openxmlformats.org/drawingml/2006/table">
            <a:tbl>
              <a:tblPr firstRow="1" bandRow="1">
                <a:tableStyleId>{8799B23B-EC83-4686-B30A-512413B5E67A}</a:tableStyleId>
              </a:tblPr>
              <a:tblGrid>
                <a:gridCol w="3743901"/>
                <a:gridCol w="3799899"/>
              </a:tblGrid>
              <a:tr h="381000">
                <a:tc>
                  <a:txBody>
                    <a:bodyPr/>
                    <a:lstStyle/>
                    <a:p>
                      <a:r>
                        <a:rPr lang="en-CA" sz="1200" dirty="0" smtClean="0">
                          <a:latin typeface="Calibri" pitchFamily="34" charset="0"/>
                        </a:rPr>
                        <a:t>Initial</a:t>
                      </a:r>
                      <a:r>
                        <a:rPr lang="en-CA" sz="1200" baseline="0" dirty="0" smtClean="0">
                          <a:latin typeface="Calibri" pitchFamily="34" charset="0"/>
                        </a:rPr>
                        <a:t> Shares:</a:t>
                      </a:r>
                      <a:endParaRPr lang="en-CA" sz="1200" dirty="0">
                        <a:solidFill>
                          <a:schemeClr val="tx1"/>
                        </a:solidFill>
                        <a:latin typeface="Calibri"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r"/>
                      <a:r>
                        <a:rPr lang="en-CA" sz="1200" dirty="0" smtClean="0">
                          <a:latin typeface="Calibri" pitchFamily="34" charset="0"/>
                        </a:rPr>
                        <a:t>9,766,850</a:t>
                      </a:r>
                      <a:endParaRPr lang="en-CA" sz="1200" dirty="0">
                        <a:solidFill>
                          <a:schemeClr val="tx1"/>
                        </a:solidFill>
                        <a:latin typeface="Calibri"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r h="785549">
                <a:tc>
                  <a:txBody>
                    <a:bodyPr/>
                    <a:lstStyle/>
                    <a:p>
                      <a:r>
                        <a:rPr lang="en-CA" sz="1200" dirty="0" smtClean="0">
                          <a:latin typeface="Calibri" pitchFamily="34" charset="0"/>
                        </a:rPr>
                        <a:t>Private Placement at $0.225</a:t>
                      </a:r>
                    </a:p>
                    <a:p>
                      <a:r>
                        <a:rPr lang="en-CA" sz="1200" dirty="0" smtClean="0">
                          <a:latin typeface="Calibri" pitchFamily="34" charset="0"/>
                        </a:rPr>
                        <a:t>Warrants from Private Placement at $0.32</a:t>
                      </a:r>
                    </a:p>
                    <a:p>
                      <a:r>
                        <a:rPr lang="en-CA" sz="1200" dirty="0" smtClean="0">
                          <a:latin typeface="Calibri" pitchFamily="34" charset="0"/>
                        </a:rPr>
                        <a:t>Finders Fee Warrants at $0.32</a:t>
                      </a:r>
                    </a:p>
                    <a:p>
                      <a:r>
                        <a:rPr lang="en-CA" sz="1200" dirty="0" smtClean="0">
                          <a:latin typeface="Calibri" pitchFamily="34" charset="0"/>
                        </a:rPr>
                        <a:t>Finders Fees 1</a:t>
                      </a:r>
                      <a:r>
                        <a:rPr lang="en-CA" sz="1200" baseline="30000" dirty="0" smtClean="0">
                          <a:latin typeface="Calibri" pitchFamily="34" charset="0"/>
                        </a:rPr>
                        <a:t>st</a:t>
                      </a:r>
                      <a:r>
                        <a:rPr lang="en-CA" sz="1200" baseline="0" dirty="0" smtClean="0">
                          <a:latin typeface="Calibri" pitchFamily="34" charset="0"/>
                        </a:rPr>
                        <a:t> PP</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itchFamily="34" charset="0"/>
                        </a:rPr>
                        <a:t>Carter Stewart</a:t>
                      </a:r>
                      <a:r>
                        <a:rPr lang="en-CA" sz="1200" baseline="0" dirty="0" smtClean="0">
                          <a:latin typeface="Calibri" pitchFamily="34" charset="0"/>
                        </a:rPr>
                        <a:t> &amp; Jim </a:t>
                      </a:r>
                      <a:r>
                        <a:rPr lang="en-CA" sz="1200" baseline="0" dirty="0" err="1" smtClean="0">
                          <a:latin typeface="Calibri" pitchFamily="34" charset="0"/>
                        </a:rPr>
                        <a:t>Arthaud</a:t>
                      </a:r>
                      <a:r>
                        <a:rPr lang="en-CA" sz="1200" baseline="0" dirty="0" smtClean="0">
                          <a:latin typeface="Calibri" pitchFamily="34" charset="0"/>
                        </a:rPr>
                        <a:t> Acquisition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itchFamily="34" charset="0"/>
                        </a:rPr>
                        <a:t>Private Placement at $0.90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200" dirty="0" smtClean="0">
                          <a:latin typeface="Calibri" pitchFamily="34" charset="0"/>
                        </a:rPr>
                        <a:t>21,000,000</a:t>
                      </a:r>
                    </a:p>
                    <a:p>
                      <a:pPr algn="r"/>
                      <a:r>
                        <a:rPr lang="en-CA" sz="1200" dirty="0" smtClean="0">
                          <a:latin typeface="Calibri" pitchFamily="34" charset="0"/>
                        </a:rPr>
                        <a:t>5,250,000</a:t>
                      </a:r>
                    </a:p>
                    <a:p>
                      <a:pPr algn="r"/>
                      <a:r>
                        <a:rPr lang="en-CA" sz="1200" dirty="0" smtClean="0">
                          <a:latin typeface="Calibri" pitchFamily="34" charset="0"/>
                        </a:rPr>
                        <a:t>738,253</a:t>
                      </a:r>
                    </a:p>
                    <a:p>
                      <a:pPr algn="r"/>
                      <a:r>
                        <a:rPr lang="en-CA" sz="1200" dirty="0" smtClean="0">
                          <a:latin typeface="Calibri" pitchFamily="34" charset="0"/>
                        </a:rPr>
                        <a:t>876,660</a:t>
                      </a:r>
                    </a:p>
                    <a:p>
                      <a:pPr marL="0" marR="0" indent="0" algn="r"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itchFamily="34" charset="0"/>
                        </a:rPr>
                        <a:t>18,611,111</a:t>
                      </a:r>
                    </a:p>
                    <a:p>
                      <a:pPr marL="0" marR="0" indent="0" algn="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latin typeface="Calibri" pitchFamily="34" charset="0"/>
                        </a:rPr>
                        <a:t>2,777,777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2704">
                <a:tc>
                  <a:txBody>
                    <a:bodyPr/>
                    <a:lstStyle/>
                    <a:p>
                      <a:r>
                        <a:rPr lang="en-CA" sz="1200" b="1" dirty="0" smtClean="0">
                          <a:latin typeface="Calibri" pitchFamily="34" charset="0"/>
                        </a:rPr>
                        <a:t>Current Shares Outstanding</a:t>
                      </a:r>
                      <a:endParaRPr lang="en-CA" sz="1200" b="1" dirty="0">
                        <a:solidFill>
                          <a:schemeClr val="tx1"/>
                        </a:solidFill>
                        <a:latin typeface="Calibri"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r"/>
                      <a:r>
                        <a:rPr lang="en-CA" sz="1200" b="1" dirty="0" smtClean="0">
                          <a:latin typeface="Calibri" pitchFamily="34" charset="0"/>
                        </a:rPr>
                        <a:t>59,020,651</a:t>
                      </a:r>
                      <a:endParaRPr lang="en-CA" sz="1200" b="1" dirty="0">
                        <a:solidFill>
                          <a:schemeClr val="tx1"/>
                        </a:solidFill>
                        <a:latin typeface="Calibri"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401304">
                <a:tc>
                  <a:txBody>
                    <a:bodyPr/>
                    <a:lstStyle/>
                    <a:p>
                      <a:r>
                        <a:rPr lang="en-CA" sz="1200" dirty="0" smtClean="0">
                          <a:latin typeface="Calibri" pitchFamily="34" charset="0"/>
                        </a:rPr>
                        <a:t>Altamont Oil &amp; Gas,</a:t>
                      </a:r>
                      <a:r>
                        <a:rPr lang="en-CA" sz="1200" baseline="0" dirty="0" smtClean="0">
                          <a:latin typeface="Calibri" pitchFamily="34" charset="0"/>
                        </a:rPr>
                        <a:t> Inc. Acquisition</a:t>
                      </a:r>
                    </a:p>
                    <a:p>
                      <a:r>
                        <a:rPr lang="en-CA" sz="1200" baseline="0" dirty="0" smtClean="0">
                          <a:latin typeface="Calibri" pitchFamily="34" charset="0"/>
                        </a:rPr>
                        <a:t>Numbers et al Acquisition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200" b="0" dirty="0" smtClean="0">
                          <a:solidFill>
                            <a:schemeClr val="tx1"/>
                          </a:solidFill>
                          <a:latin typeface="Calibri" pitchFamily="34" charset="0"/>
                        </a:rPr>
                        <a:t>7,822,727</a:t>
                      </a:r>
                    </a:p>
                    <a:p>
                      <a:pPr algn="r"/>
                      <a:r>
                        <a:rPr lang="en-CA" sz="1200" b="0" dirty="0" smtClean="0">
                          <a:solidFill>
                            <a:schemeClr val="tx1"/>
                          </a:solidFill>
                          <a:latin typeface="Calibri" pitchFamily="34" charset="0"/>
                        </a:rPr>
                        <a:t>5,027,273</a:t>
                      </a:r>
                      <a:endParaRPr lang="en-CA" sz="1200" b="0" dirty="0">
                        <a:solidFill>
                          <a:schemeClr val="tx1"/>
                        </a:solidFill>
                        <a:latin typeface="Calibri"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CA" sz="1200" b="0" baseline="0" dirty="0" smtClean="0">
                          <a:solidFill>
                            <a:schemeClr val="tx1"/>
                          </a:solidFill>
                          <a:latin typeface="Calibri" pitchFamily="34" charset="0"/>
                        </a:rPr>
                        <a:t>Medicine Lake Acquisition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CA" sz="1200" b="0" dirty="0" smtClean="0">
                          <a:solidFill>
                            <a:schemeClr val="tx1"/>
                          </a:solidFill>
                          <a:latin typeface="Calibri" pitchFamily="34" charset="0"/>
                        </a:rPr>
                        <a:t>35,046,154</a:t>
                      </a:r>
                      <a:endParaRPr lang="en-CA" sz="1200" b="0" dirty="0">
                        <a:solidFill>
                          <a:schemeClr val="tx1"/>
                        </a:solidFill>
                        <a:latin typeface="Calibri"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9864">
                <a:tc>
                  <a:txBody>
                    <a:bodyPr/>
                    <a:lstStyle/>
                    <a:p>
                      <a:r>
                        <a:rPr lang="en-CA" sz="1200" b="1" baseline="0" dirty="0" smtClean="0">
                          <a:solidFill>
                            <a:schemeClr val="tx1"/>
                          </a:solidFill>
                          <a:latin typeface="Calibri" pitchFamily="34" charset="0"/>
                        </a:rPr>
                        <a:t>Post Acquisitions Shares Outstanding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r"/>
                      <a:r>
                        <a:rPr lang="en-CA" sz="1200" b="1" dirty="0" smtClean="0">
                          <a:solidFill>
                            <a:schemeClr val="tx1"/>
                          </a:solidFill>
                          <a:latin typeface="Calibri" pitchFamily="34" charset="0"/>
                        </a:rPr>
                        <a:t>106,916,805</a:t>
                      </a:r>
                      <a:endParaRPr lang="en-CA" sz="1200" b="1" dirty="0">
                        <a:solidFill>
                          <a:schemeClr val="tx1"/>
                        </a:solidFill>
                        <a:latin typeface="Calibri"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381000">
                <a:tc>
                  <a:txBody>
                    <a:bodyPr/>
                    <a:lstStyle/>
                    <a:p>
                      <a:r>
                        <a:rPr lang="en-CA" sz="1200" baseline="0" dirty="0" smtClean="0">
                          <a:latin typeface="Calibri" pitchFamily="34" charset="0"/>
                        </a:rPr>
                        <a:t>Stock Options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CA" sz="1200" b="0" dirty="0" smtClean="0">
                          <a:solidFill>
                            <a:schemeClr val="tx1"/>
                          </a:solidFill>
                          <a:latin typeface="Calibri" pitchFamily="34" charset="0"/>
                        </a:rPr>
                        <a:t>4,330,000</a:t>
                      </a:r>
                      <a:endParaRPr lang="en-CA" sz="1200" b="0" dirty="0">
                        <a:solidFill>
                          <a:schemeClr val="tx1"/>
                        </a:solidFill>
                        <a:latin typeface="Calibri"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2400">
                <a:tc>
                  <a:txBody>
                    <a:bodyPr/>
                    <a:lstStyle/>
                    <a:p>
                      <a:r>
                        <a:rPr lang="en-CA" sz="1200" b="1" baseline="0" dirty="0" smtClean="0">
                          <a:solidFill>
                            <a:schemeClr val="tx1"/>
                          </a:solidFill>
                          <a:latin typeface="Calibri" pitchFamily="34" charset="0"/>
                        </a:rPr>
                        <a:t>Fully Diluted Shares Outstanding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r"/>
                      <a:r>
                        <a:rPr lang="en-CA" sz="1200" b="1" dirty="0" smtClean="0">
                          <a:solidFill>
                            <a:schemeClr val="tx1"/>
                          </a:solidFill>
                          <a:latin typeface="Calibri" pitchFamily="34" charset="0"/>
                        </a:rPr>
                        <a:t>111,246,805</a:t>
                      </a:r>
                      <a:endParaRPr lang="en-CA" sz="1200" b="1" dirty="0">
                        <a:solidFill>
                          <a:schemeClr val="tx1"/>
                        </a:solidFill>
                        <a:latin typeface="Calibri"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bl>
          </a:graphicData>
        </a:graphic>
      </p:graphicFrame>
      <p:pic>
        <p:nvPicPr>
          <p:cNvPr id="7"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92875"/>
            <a:ext cx="457200" cy="365125"/>
          </a:xfrm>
        </p:spPr>
        <p:txBody>
          <a:bodyPr/>
          <a:lstStyle/>
          <a:p>
            <a:pPr algn="ctr">
              <a:defRPr/>
            </a:pPr>
            <a:fld id="{D923119E-6C2E-4B0C-9B73-8EFD9EA5E7A1}" type="slidenum">
              <a:rPr lang="en-US" b="1" smtClean="0">
                <a:solidFill>
                  <a:schemeClr val="tx1"/>
                </a:solidFill>
              </a:rPr>
              <a:pPr algn="ctr">
                <a:defRPr/>
              </a:pPr>
              <a:t>23</a:t>
            </a:fld>
            <a:endParaRPr lang="en-US" b="1" dirty="0">
              <a:solidFill>
                <a:schemeClr val="tx1"/>
              </a:solidFill>
            </a:endParaRPr>
          </a:p>
        </p:txBody>
      </p:sp>
      <p:sp>
        <p:nvSpPr>
          <p:cNvPr id="6" name="Title 1"/>
          <p:cNvSpPr txBox="1">
            <a:spLocks/>
          </p:cNvSpPr>
          <p:nvPr/>
        </p:nvSpPr>
        <p:spPr>
          <a:xfrm>
            <a:off x="579437" y="0"/>
            <a:ext cx="9174163" cy="1050925"/>
          </a:xfrm>
          <a:prstGeom prst="rect">
            <a:avLst/>
          </a:prstGeom>
        </p:spPr>
        <p:txBody>
          <a:bodyPr vert="horz" anchor="b">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i="1" dirty="0" smtClean="0">
                <a:solidFill>
                  <a:srgbClr val="0070C0"/>
                </a:solidFill>
                <a:effectLst>
                  <a:outerShdw sx="1000" sy="1000" algn="tl">
                    <a:srgbClr val="000000"/>
                  </a:outerShdw>
                </a:effectLst>
                <a:latin typeface="Arial" pitchFamily="34" charset="0"/>
                <a:ea typeface="+mj-ea"/>
                <a:cs typeface="Arial" pitchFamily="34" charset="0"/>
              </a:rPr>
              <a:t>North Dakota </a:t>
            </a:r>
            <a:r>
              <a:rPr lang="en-US" sz="2800" b="1" i="1" dirty="0" err="1" smtClean="0">
                <a:solidFill>
                  <a:srgbClr val="0070C0"/>
                </a:solidFill>
                <a:effectLst>
                  <a:outerShdw sx="1000" sy="1000" algn="tl">
                    <a:srgbClr val="000000"/>
                  </a:outerShdw>
                </a:effectLst>
                <a:latin typeface="Arial" pitchFamily="34" charset="0"/>
                <a:ea typeface="+mj-ea"/>
                <a:cs typeface="Arial" pitchFamily="34" charset="0"/>
              </a:rPr>
              <a:t>Bakken</a:t>
            </a:r>
            <a:r>
              <a:rPr lang="en-US" sz="2800" b="1" i="1" dirty="0" smtClean="0">
                <a:solidFill>
                  <a:srgbClr val="0070C0"/>
                </a:solidFill>
                <a:effectLst>
                  <a:outerShdw sx="1000" sy="1000" algn="tl">
                    <a:srgbClr val="000000"/>
                  </a:outerShdw>
                </a:effectLst>
                <a:latin typeface="Arial" pitchFamily="34" charset="0"/>
                <a:ea typeface="+mj-ea"/>
                <a:cs typeface="Arial" pitchFamily="34" charset="0"/>
              </a:rPr>
              <a:t>/Three Forks Well Data</a:t>
            </a:r>
            <a:endParaRPr kumimoji="0" lang="en-US" sz="2800" b="1" i="1" u="none" strike="noStrike" kern="1200" cap="none" spc="0" normalizeH="0" baseline="0" noProof="0" dirty="0" smtClean="0">
              <a:ln>
                <a:noFill/>
              </a:ln>
              <a:solidFill>
                <a:srgbClr val="0070C0"/>
              </a:solidFill>
              <a:effectLst>
                <a:outerShdw sx="1000" sy="1000" algn="tl">
                  <a:srgbClr val="000000"/>
                </a:outerShdw>
              </a:effectLst>
              <a:uLnTx/>
              <a:uFillTx/>
              <a:latin typeface="Arial" pitchFamily="34" charset="0"/>
              <a:ea typeface="+mj-ea"/>
              <a:cs typeface="Arial" pitchFamily="34" charset="0"/>
            </a:endParaRPr>
          </a:p>
        </p:txBody>
      </p:sp>
      <p:graphicFrame>
        <p:nvGraphicFramePr>
          <p:cNvPr id="12" name="Table 11"/>
          <p:cNvGraphicFramePr>
            <a:graphicFrameLocks noGrp="1"/>
          </p:cNvGraphicFramePr>
          <p:nvPr/>
        </p:nvGraphicFramePr>
        <p:xfrm>
          <a:off x="590550" y="1066800"/>
          <a:ext cx="7962900" cy="4876800"/>
        </p:xfrm>
        <a:graphic>
          <a:graphicData uri="http://schemas.openxmlformats.org/drawingml/2006/table">
            <a:tbl>
              <a:tblPr firstRow="1" bandRow="1">
                <a:tableStyleId>{8799B23B-EC83-4686-B30A-512413B5E67A}</a:tableStyleId>
              </a:tblPr>
              <a:tblGrid>
                <a:gridCol w="2434254"/>
                <a:gridCol w="2785446"/>
                <a:gridCol w="2743200"/>
              </a:tblGrid>
              <a:tr h="295867">
                <a:tc>
                  <a:txBody>
                    <a:bodyPr/>
                    <a:lstStyle/>
                    <a:p>
                      <a:r>
                        <a:rPr lang="en-CA" sz="1200" dirty="0" smtClean="0">
                          <a:solidFill>
                            <a:schemeClr val="bg1"/>
                          </a:solidFill>
                          <a:latin typeface="Calibri" pitchFamily="34" charset="0"/>
                        </a:rPr>
                        <a:t>Reservoir</a:t>
                      </a:r>
                      <a:r>
                        <a:rPr lang="en-CA" sz="1200" baseline="0" dirty="0" smtClean="0">
                          <a:solidFill>
                            <a:schemeClr val="bg1"/>
                          </a:solidFill>
                          <a:latin typeface="Calibri" pitchFamily="34" charset="0"/>
                        </a:rPr>
                        <a:t> Data</a:t>
                      </a:r>
                      <a:r>
                        <a:rPr lang="en-CA" sz="1200" dirty="0" smtClean="0">
                          <a:solidFill>
                            <a:schemeClr val="bg1"/>
                          </a:solidFill>
                          <a:latin typeface="Calibri" pitchFamily="34" charset="0"/>
                        </a:rPr>
                        <a:t>:</a:t>
                      </a:r>
                      <a:endParaRPr lang="en-CA" sz="1200" dirty="0">
                        <a:solidFill>
                          <a:schemeClr val="bg1"/>
                        </a:solidFill>
                        <a:latin typeface="Calibri"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pPr algn="ctr"/>
                      <a:r>
                        <a:rPr lang="en-CA" sz="1200" dirty="0" smtClean="0">
                          <a:solidFill>
                            <a:schemeClr val="bg1"/>
                          </a:solidFill>
                          <a:latin typeface="Calibri" pitchFamily="34" charset="0"/>
                        </a:rPr>
                        <a:t>TAQA</a:t>
                      </a:r>
                      <a:r>
                        <a:rPr lang="en-CA" sz="1200" baseline="0" dirty="0" smtClean="0">
                          <a:solidFill>
                            <a:schemeClr val="bg1"/>
                          </a:solidFill>
                          <a:latin typeface="Calibri" pitchFamily="34" charset="0"/>
                        </a:rPr>
                        <a:t>-</a:t>
                      </a:r>
                      <a:r>
                        <a:rPr lang="en-CA" sz="1200" baseline="0" dirty="0" err="1" smtClean="0">
                          <a:solidFill>
                            <a:schemeClr val="bg1"/>
                          </a:solidFill>
                          <a:latin typeface="Calibri" pitchFamily="34" charset="0"/>
                        </a:rPr>
                        <a:t>Hellegaard</a:t>
                      </a:r>
                      <a:r>
                        <a:rPr lang="en-CA" sz="1200" baseline="0" dirty="0" smtClean="0">
                          <a:solidFill>
                            <a:schemeClr val="bg1"/>
                          </a:solidFill>
                          <a:latin typeface="Calibri" pitchFamily="34" charset="0"/>
                        </a:rPr>
                        <a:t> 9-12H </a:t>
                      </a:r>
                      <a:r>
                        <a:rPr lang="en-CA" sz="1200" baseline="0" dirty="0" err="1" smtClean="0">
                          <a:solidFill>
                            <a:schemeClr val="bg1"/>
                          </a:solidFill>
                          <a:latin typeface="Calibri" pitchFamily="34" charset="0"/>
                        </a:rPr>
                        <a:t>Bakken</a:t>
                      </a:r>
                      <a:r>
                        <a:rPr lang="en-CA" sz="1200" baseline="0" dirty="0" smtClean="0">
                          <a:solidFill>
                            <a:schemeClr val="bg1"/>
                          </a:solidFill>
                          <a:latin typeface="Calibri" pitchFamily="34" charset="0"/>
                        </a:rPr>
                        <a:t> Reservoir</a:t>
                      </a:r>
                      <a:endParaRPr lang="en-CA" sz="1200" dirty="0">
                        <a:solidFill>
                          <a:schemeClr val="bg1"/>
                        </a:solidFill>
                        <a:latin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pPr algn="ctr"/>
                      <a:r>
                        <a:rPr lang="en-CA" sz="1200" dirty="0" err="1" smtClean="0">
                          <a:solidFill>
                            <a:schemeClr val="bg1"/>
                          </a:solidFill>
                          <a:latin typeface="Calibri" pitchFamily="34" charset="0"/>
                        </a:rPr>
                        <a:t>Mountainview</a:t>
                      </a:r>
                      <a:r>
                        <a:rPr lang="en-CA" sz="1200" dirty="0" smtClean="0">
                          <a:solidFill>
                            <a:schemeClr val="bg1"/>
                          </a:solidFill>
                          <a:latin typeface="Calibri" pitchFamily="34" charset="0"/>
                        </a:rPr>
                        <a:t> Forecast Well</a:t>
                      </a:r>
                      <a:endParaRPr lang="en-CA" sz="1200" dirty="0">
                        <a:solidFill>
                          <a:schemeClr val="bg1"/>
                        </a:solidFill>
                        <a:latin typeface="Calibri"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355041">
                <a:tc>
                  <a:txBody>
                    <a:bodyPr/>
                    <a:lstStyle/>
                    <a:p>
                      <a:pPr algn="l"/>
                      <a:r>
                        <a:rPr lang="en-CA" sz="800" b="1" dirty="0" smtClean="0">
                          <a:latin typeface="Calibri" pitchFamily="34" charset="0"/>
                        </a:rPr>
                        <a:t>Reservoir</a:t>
                      </a:r>
                      <a:r>
                        <a:rPr lang="en-CA" sz="800" b="1" baseline="0" dirty="0" smtClean="0">
                          <a:latin typeface="Calibri" pitchFamily="34" charset="0"/>
                        </a:rPr>
                        <a:t> Rock Properties / Producing Zone:</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err="1" smtClean="0">
                          <a:latin typeface="Calibri" pitchFamily="34" charset="0"/>
                        </a:rPr>
                        <a:t>Bakken</a:t>
                      </a:r>
                      <a:endParaRPr lang="en-CA" sz="800" b="1" dirty="0" smtClean="0">
                        <a:latin typeface="Calibri" pitchFamily="34" charset="0"/>
                      </a:endParaRPr>
                    </a:p>
                    <a:p>
                      <a:pPr algn="ctr"/>
                      <a:r>
                        <a:rPr lang="en-CA" sz="800" b="1" dirty="0" smtClean="0">
                          <a:latin typeface="Calibri" pitchFamily="34" charset="0"/>
                        </a:rPr>
                        <a:t>Mississippian/Devonian</a:t>
                      </a:r>
                    </a:p>
                    <a:p>
                      <a:pPr algn="ctr"/>
                      <a:r>
                        <a:rPr lang="en-CA" sz="800" b="1" dirty="0" smtClean="0">
                          <a:latin typeface="Calibri" pitchFamily="34" charset="0"/>
                        </a:rPr>
                        <a:t>7300 – 7800’</a:t>
                      </a:r>
                    </a:p>
                    <a:p>
                      <a:pPr algn="ctr"/>
                      <a:r>
                        <a:rPr lang="en-CA" sz="800" b="1" dirty="0" smtClean="0">
                          <a:latin typeface="Calibri" pitchFamily="34" charset="0"/>
                        </a:rPr>
                        <a:t>Fractured </a:t>
                      </a:r>
                      <a:r>
                        <a:rPr lang="en-CA" sz="800" b="1" dirty="0" err="1" smtClean="0">
                          <a:latin typeface="Calibri" pitchFamily="34" charset="0"/>
                        </a:rPr>
                        <a:t>Silty</a:t>
                      </a:r>
                      <a:r>
                        <a:rPr lang="en-CA" sz="800" b="1" dirty="0" smtClean="0">
                          <a:latin typeface="Calibri" pitchFamily="34" charset="0"/>
                        </a:rPr>
                        <a:t> Dolomite Shale</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err="1" smtClean="0">
                          <a:latin typeface="Calibri" pitchFamily="34" charset="0"/>
                        </a:rPr>
                        <a:t>Bakken</a:t>
                      </a:r>
                      <a:endParaRPr lang="en-CA" sz="800" b="1" dirty="0" smtClean="0">
                        <a:latin typeface="Calibri" pitchFamily="34" charset="0"/>
                      </a:endParaRPr>
                    </a:p>
                    <a:p>
                      <a:pPr algn="ctr"/>
                      <a:r>
                        <a:rPr lang="en-CA" sz="800" b="1" dirty="0" smtClean="0">
                          <a:latin typeface="Calibri" pitchFamily="34" charset="0"/>
                        </a:rPr>
                        <a:t>Mississippian/Devonian</a:t>
                      </a:r>
                    </a:p>
                    <a:p>
                      <a:pPr algn="ctr"/>
                      <a:r>
                        <a:rPr lang="en-CA" sz="800" b="1" dirty="0" smtClean="0">
                          <a:latin typeface="Calibri" pitchFamily="34" charset="0"/>
                        </a:rPr>
                        <a:t>7500</a:t>
                      </a:r>
                      <a:r>
                        <a:rPr lang="en-CA" sz="800" b="1" baseline="0" dirty="0" smtClean="0">
                          <a:latin typeface="Calibri" pitchFamily="34" charset="0"/>
                        </a:rPr>
                        <a:t> – 8700’ </a:t>
                      </a:r>
                      <a:endParaRPr lang="en-CA" sz="800" b="1" dirty="0" smtClean="0">
                        <a:latin typeface="Calibri" pitchFamily="34" charset="0"/>
                      </a:endParaRPr>
                    </a:p>
                    <a:p>
                      <a:pPr algn="ctr"/>
                      <a:r>
                        <a:rPr lang="en-CA" sz="800" b="1" dirty="0" smtClean="0">
                          <a:latin typeface="Calibri" pitchFamily="34" charset="0"/>
                        </a:rPr>
                        <a:t>Fractured </a:t>
                      </a:r>
                      <a:r>
                        <a:rPr lang="en-CA" sz="800" b="1" dirty="0" err="1" smtClean="0">
                          <a:latin typeface="Calibri" pitchFamily="34" charset="0"/>
                        </a:rPr>
                        <a:t>Silty</a:t>
                      </a:r>
                      <a:r>
                        <a:rPr lang="en-CA" sz="800" b="1" baseline="0" dirty="0" smtClean="0">
                          <a:latin typeface="Calibri" pitchFamily="34" charset="0"/>
                        </a:rPr>
                        <a:t> Dolomite Shale</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D8EC"/>
                    </a:solidFill>
                  </a:tcPr>
                </a:tc>
              </a:tr>
              <a:tr h="142016">
                <a:tc>
                  <a:txBody>
                    <a:bodyPr/>
                    <a:lstStyle/>
                    <a:p>
                      <a:pPr algn="l"/>
                      <a:r>
                        <a:rPr lang="en-CA" sz="800" b="1" dirty="0" smtClean="0">
                          <a:latin typeface="Calibri" pitchFamily="34" charset="0"/>
                        </a:rPr>
                        <a:t>Reservoir</a:t>
                      </a:r>
                      <a:r>
                        <a:rPr lang="en-CA" sz="800" b="1" baseline="0" dirty="0" smtClean="0">
                          <a:latin typeface="Calibri" pitchFamily="34" charset="0"/>
                        </a:rPr>
                        <a:t> Data and </a:t>
                      </a:r>
                      <a:r>
                        <a:rPr lang="en-CA" sz="800" b="1" baseline="0" dirty="0" err="1" smtClean="0">
                          <a:latin typeface="Calibri" pitchFamily="34" charset="0"/>
                        </a:rPr>
                        <a:t>Volumetrics</a:t>
                      </a:r>
                      <a:r>
                        <a:rPr lang="en-CA" sz="800" b="1" baseline="0" dirty="0" smtClean="0">
                          <a:latin typeface="Calibri" pitchFamily="34" charset="0"/>
                        </a:rPr>
                        <a: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800" b="1">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2016">
                <a:tc>
                  <a:txBody>
                    <a:bodyPr/>
                    <a:lstStyle/>
                    <a:p>
                      <a:pPr lvl="1" algn="l"/>
                      <a:r>
                        <a:rPr lang="en-CA" sz="800" b="1" dirty="0" smtClean="0">
                          <a:latin typeface="Calibri" pitchFamily="34" charset="0"/>
                        </a:rPr>
                        <a:t>Area of Spacing Unit:</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640 Acres</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1,280 Acres</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142016">
                <a:tc>
                  <a:txBody>
                    <a:bodyPr/>
                    <a:lstStyle/>
                    <a:p>
                      <a:pPr lvl="1" algn="l"/>
                      <a:r>
                        <a:rPr lang="en-CA" sz="800" b="1" dirty="0" smtClean="0">
                          <a:latin typeface="Calibri" pitchFamily="34" charset="0"/>
                        </a:rPr>
                        <a:t>Reservoir Pressure:</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3000 psi</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smtClean="0">
                          <a:latin typeface="Calibri" pitchFamily="34" charset="0"/>
                        </a:rPr>
                        <a:t>3300</a:t>
                      </a:r>
                      <a:r>
                        <a:rPr lang="en-CA" sz="800" b="1" baseline="0" smtClean="0">
                          <a:latin typeface="Calibri" pitchFamily="34" charset="0"/>
                        </a:rPr>
                        <a:t> </a:t>
                      </a:r>
                      <a:r>
                        <a:rPr lang="en-CA" sz="800" b="1" baseline="0" dirty="0" smtClean="0">
                          <a:latin typeface="Calibri" pitchFamily="34" charset="0"/>
                        </a:rPr>
                        <a:t>psi</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2016">
                <a:tc>
                  <a:txBody>
                    <a:bodyPr/>
                    <a:lstStyle/>
                    <a:p>
                      <a:pPr lvl="1" algn="l"/>
                      <a:r>
                        <a:rPr lang="en-CA" sz="800" b="1" dirty="0" smtClean="0">
                          <a:latin typeface="Calibri" pitchFamily="34" charset="0"/>
                        </a:rPr>
                        <a:t>Reservoir</a:t>
                      </a:r>
                      <a:r>
                        <a:rPr lang="en-CA" sz="800" b="1" baseline="0" dirty="0" smtClean="0">
                          <a:latin typeface="Calibri" pitchFamily="34" charset="0"/>
                        </a:rPr>
                        <a:t> Temperature:</a:t>
                      </a:r>
                      <a:endParaRPr lang="en-CA" sz="800" b="1" dirty="0" smtClean="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180°F</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185*F</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142016">
                <a:tc>
                  <a:txBody>
                    <a:bodyPr/>
                    <a:lstStyle/>
                    <a:p>
                      <a:pPr lvl="1" algn="l"/>
                      <a:r>
                        <a:rPr lang="en-CA" sz="800" b="1" dirty="0" smtClean="0">
                          <a:latin typeface="Calibri" pitchFamily="34" charset="0"/>
                        </a:rPr>
                        <a:t>Reservoir</a:t>
                      </a:r>
                      <a:r>
                        <a:rPr lang="en-CA" sz="800" b="1" baseline="0" dirty="0" smtClean="0">
                          <a:latin typeface="Calibri" pitchFamily="34" charset="0"/>
                        </a:rPr>
                        <a:t> Drive Mechanism:</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Solution Gas / Expansion</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Solution</a:t>
                      </a:r>
                      <a:r>
                        <a:rPr lang="en-CA" sz="800" b="1" baseline="0" dirty="0" smtClean="0">
                          <a:latin typeface="Calibri" pitchFamily="34" charset="0"/>
                        </a:rPr>
                        <a:t> Gas/ Expansion</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2016">
                <a:tc>
                  <a:txBody>
                    <a:bodyPr/>
                    <a:lstStyle/>
                    <a:p>
                      <a:pPr lvl="1" algn="l"/>
                      <a:r>
                        <a:rPr lang="en-CA" sz="800" b="1" dirty="0" smtClean="0">
                          <a:latin typeface="Calibri" pitchFamily="34" charset="0"/>
                        </a:rPr>
                        <a:t>Oil Gravity:</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42°API</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42*</a:t>
                      </a:r>
                      <a:r>
                        <a:rPr lang="en-CA" sz="800" b="1" baseline="0" dirty="0" smtClean="0">
                          <a:latin typeface="Calibri" pitchFamily="34" charset="0"/>
                        </a:rPr>
                        <a:t> API</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142016">
                <a:tc>
                  <a:txBody>
                    <a:bodyPr/>
                    <a:lstStyle/>
                    <a:p>
                      <a:pPr lvl="1" algn="l"/>
                      <a:r>
                        <a:rPr lang="en-CA" sz="800" b="1" dirty="0" smtClean="0">
                          <a:latin typeface="Calibri" pitchFamily="34" charset="0"/>
                        </a:rPr>
                        <a:t>Gas/Oil</a:t>
                      </a:r>
                      <a:r>
                        <a:rPr lang="en-CA" sz="800" b="1" baseline="0" dirty="0" smtClean="0">
                          <a:latin typeface="Calibri" pitchFamily="34" charset="0"/>
                        </a:rPr>
                        <a:t> Ratio:</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N/A</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450 SCF per STB</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2016">
                <a:tc>
                  <a:txBody>
                    <a:bodyPr/>
                    <a:lstStyle/>
                    <a:p>
                      <a:pPr lvl="1" algn="l"/>
                      <a:r>
                        <a:rPr lang="en-CA" sz="800" b="1" dirty="0" smtClean="0">
                          <a:latin typeface="Calibri" pitchFamily="34" charset="0"/>
                        </a:rPr>
                        <a:t>Gas Properties:</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N/A</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.6</a:t>
                      </a:r>
                      <a:r>
                        <a:rPr lang="en-CA" sz="800" b="1" baseline="0" dirty="0" smtClean="0">
                          <a:latin typeface="Calibri" pitchFamily="34" charset="0"/>
                        </a:rPr>
                        <a:t> Specific Gravity</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142016">
                <a:tc>
                  <a:txBody>
                    <a:bodyPr/>
                    <a:lstStyle/>
                    <a:p>
                      <a:pPr lvl="1" algn="l"/>
                      <a:r>
                        <a:rPr lang="en-CA" sz="800" b="1" dirty="0" smtClean="0">
                          <a:latin typeface="Calibri" pitchFamily="34" charset="0"/>
                        </a:rPr>
                        <a:t>Average Porosity:</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11%</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9%</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2016">
                <a:tc>
                  <a:txBody>
                    <a:bodyPr/>
                    <a:lstStyle/>
                    <a:p>
                      <a:pPr lvl="1" algn="l"/>
                      <a:r>
                        <a:rPr lang="en-CA" sz="800" b="1" dirty="0" smtClean="0">
                          <a:latin typeface="Calibri" pitchFamily="34" charset="0"/>
                        </a:rPr>
                        <a:t>Thickness:</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18 Feet</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baseline="0" dirty="0" smtClean="0">
                          <a:latin typeface="Calibri" pitchFamily="34" charset="0"/>
                        </a:rPr>
                        <a:t>40-50 feet</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142016">
                <a:tc>
                  <a:txBody>
                    <a:bodyPr/>
                    <a:lstStyle/>
                    <a:p>
                      <a:pPr lvl="1" algn="l"/>
                      <a:r>
                        <a:rPr lang="en-CA" sz="800" b="1" dirty="0" smtClean="0">
                          <a:latin typeface="Calibri" pitchFamily="34" charset="0"/>
                        </a:rPr>
                        <a:t>Average Water Saturation</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50%</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35%</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2016">
                <a:tc>
                  <a:txBody>
                    <a:bodyPr/>
                    <a:lstStyle/>
                    <a:p>
                      <a:pPr lvl="1" algn="l"/>
                      <a:r>
                        <a:rPr lang="en-CA" sz="800" b="1" dirty="0" smtClean="0">
                          <a:latin typeface="Calibri" pitchFamily="34" charset="0"/>
                        </a:rPr>
                        <a:t>Formation Volume Factor</a:t>
                      </a:r>
                      <a:r>
                        <a:rPr lang="en-CA" sz="800" b="1" baseline="0" dirty="0" smtClean="0">
                          <a:latin typeface="Calibri" pitchFamily="34" charset="0"/>
                        </a:rPr>
                        <a:t> (BO):</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1.29 Res bbl/STB</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1.14</a:t>
                      </a:r>
                      <a:r>
                        <a:rPr lang="en-CA" sz="800" b="1" baseline="0" dirty="0" smtClean="0">
                          <a:latin typeface="Calibri" pitchFamily="34" charset="0"/>
                        </a:rPr>
                        <a:t> Res bbl/STB</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142016">
                <a:tc>
                  <a:txBody>
                    <a:bodyPr/>
                    <a:lstStyle/>
                    <a:p>
                      <a:pPr lvl="1" algn="l"/>
                      <a:r>
                        <a:rPr lang="en-CA" sz="800" b="1" dirty="0" smtClean="0">
                          <a:latin typeface="Calibri" pitchFamily="34" charset="0"/>
                        </a:rPr>
                        <a:t>Original Oil in Place:</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3,812,066 STB</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baseline="0" dirty="0" smtClean="0">
                          <a:solidFill>
                            <a:schemeClr val="tx1"/>
                          </a:solidFill>
                          <a:latin typeface="Calibri" pitchFamily="34" charset="0"/>
                        </a:rPr>
                        <a:t>23,040,000 STB</a:t>
                      </a:r>
                      <a:endParaRPr lang="en-CA" sz="800" b="1" dirty="0">
                        <a:solidFill>
                          <a:schemeClr val="tx1"/>
                        </a:solidFill>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2016">
                <a:tc>
                  <a:txBody>
                    <a:bodyPr/>
                    <a:lstStyle/>
                    <a:p>
                      <a:pPr lvl="1" algn="l"/>
                      <a:r>
                        <a:rPr lang="en-CA" sz="800" b="1" dirty="0" smtClean="0">
                          <a:latin typeface="Calibri" pitchFamily="34" charset="0"/>
                        </a:rPr>
                        <a:t>Recovery Factor:</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5% of OOIP</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3%</a:t>
                      </a:r>
                      <a:r>
                        <a:rPr lang="en-CA" sz="800" b="1" baseline="0" dirty="0" smtClean="0">
                          <a:latin typeface="Calibri" pitchFamily="34" charset="0"/>
                        </a:rPr>
                        <a:t> of OOIP</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142016">
                <a:tc>
                  <a:txBody>
                    <a:bodyPr/>
                    <a:lstStyle/>
                    <a:p>
                      <a:pPr lvl="1" algn="l"/>
                      <a:r>
                        <a:rPr lang="en-CA" sz="800" b="1" dirty="0" smtClean="0">
                          <a:latin typeface="Calibri" pitchFamily="34" charset="0"/>
                        </a:rPr>
                        <a:t>Volumetric Reserves:</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190,603 STB</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768,000</a:t>
                      </a:r>
                      <a:r>
                        <a:rPr lang="en-CA" sz="800" b="1" baseline="0" dirty="0" smtClean="0">
                          <a:latin typeface="Calibri" pitchFamily="34" charset="0"/>
                        </a:rPr>
                        <a:t> MSTB</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2016">
                <a:tc>
                  <a:txBody>
                    <a:bodyPr/>
                    <a:lstStyle/>
                    <a:p>
                      <a:pPr lvl="0" algn="l"/>
                      <a:r>
                        <a:rPr lang="en-CA" sz="800" b="1" dirty="0" smtClean="0">
                          <a:latin typeface="Calibri" pitchFamily="34" charset="0"/>
                        </a:rPr>
                        <a:t>Basic Well Data:</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r h="142016">
                <a:tc>
                  <a:txBody>
                    <a:bodyPr/>
                    <a:lstStyle/>
                    <a:p>
                      <a:pPr lvl="1" algn="l"/>
                      <a:r>
                        <a:rPr lang="en-CA" sz="800" b="1" dirty="0" smtClean="0">
                          <a:latin typeface="Calibri" pitchFamily="34" charset="0"/>
                        </a:rPr>
                        <a:t>Total Depth:</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11,838 Feet</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800" b="1" dirty="0" smtClean="0">
                          <a:latin typeface="Calibri" pitchFamily="34" charset="0"/>
                        </a:rPr>
                        <a:t>8,700</a:t>
                      </a:r>
                      <a:r>
                        <a:rPr lang="en-CA" sz="800" b="1" baseline="0" dirty="0" smtClean="0">
                          <a:latin typeface="Calibri" pitchFamily="34" charset="0"/>
                        </a:rPr>
                        <a:t> Feet</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2016">
                <a:tc>
                  <a:txBody>
                    <a:bodyPr/>
                    <a:lstStyle/>
                    <a:p>
                      <a:pPr lvl="1" algn="l"/>
                      <a:r>
                        <a:rPr lang="en-CA" sz="800" b="1" dirty="0" smtClean="0">
                          <a:latin typeface="Calibri" pitchFamily="34" charset="0"/>
                        </a:rPr>
                        <a:t>Initial Production:</a:t>
                      </a:r>
                      <a:endParaRPr lang="en-CA" sz="800" b="1" dirty="0">
                        <a:latin typeface="Calibri"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430 BOPD,</a:t>
                      </a:r>
                      <a:r>
                        <a:rPr lang="en-CA" sz="800" b="1" baseline="0" dirty="0" smtClean="0">
                          <a:latin typeface="Calibri" pitchFamily="34" charset="0"/>
                        </a:rPr>
                        <a:t> 150 MCFD, 236 BWPD</a:t>
                      </a:r>
                      <a:endParaRPr lang="en-CA" sz="8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D8EC"/>
                    </a:solidFill>
                  </a:tcPr>
                </a:tc>
                <a:tc>
                  <a:txBody>
                    <a:bodyPr/>
                    <a:lstStyle/>
                    <a:p>
                      <a:pPr algn="ctr"/>
                      <a:r>
                        <a:rPr lang="en-CA" sz="800" b="1" dirty="0" smtClean="0">
                          <a:latin typeface="Calibri" pitchFamily="34" charset="0"/>
                        </a:rPr>
                        <a:t>600</a:t>
                      </a:r>
                      <a:r>
                        <a:rPr lang="en-CA" sz="800" b="1" baseline="0" dirty="0" smtClean="0">
                          <a:latin typeface="Calibri" pitchFamily="34" charset="0"/>
                        </a:rPr>
                        <a:t> BOPD, 200 MCFD, 210 BWPD</a:t>
                      </a:r>
                      <a:endParaRPr lang="en-CA" sz="8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D8EC"/>
                    </a:solidFill>
                  </a:tcPr>
                </a:tc>
              </a:tr>
            </a:tbl>
          </a:graphicData>
        </a:graphic>
      </p:graphicFrame>
      <p:sp>
        <p:nvSpPr>
          <p:cNvPr id="13" name="TextBox 12"/>
          <p:cNvSpPr txBox="1"/>
          <p:nvPr/>
        </p:nvSpPr>
        <p:spPr>
          <a:xfrm>
            <a:off x="536291" y="6305550"/>
            <a:ext cx="4264309" cy="215444"/>
          </a:xfrm>
          <a:prstGeom prst="rect">
            <a:avLst/>
          </a:prstGeom>
          <a:noFill/>
        </p:spPr>
        <p:txBody>
          <a:bodyPr wrap="none" rtlCol="0">
            <a:spAutoFit/>
          </a:bodyPr>
          <a:lstStyle/>
          <a:p>
            <a:r>
              <a:rPr lang="en-CA" sz="800" dirty="0" smtClean="0">
                <a:latin typeface="Calibri" pitchFamily="34" charset="0"/>
              </a:rPr>
              <a:t>Sources: Rocky Mountain Oil &amp; Gas Journal, Montana Board of Oil &amp; Gas (http://bogc.dnrc.mt.gov)</a:t>
            </a:r>
            <a:endParaRPr lang="en-CA" sz="800" dirty="0">
              <a:latin typeface="Calibri" pitchFamily="34" charset="0"/>
            </a:endParaRPr>
          </a:p>
        </p:txBody>
      </p:sp>
      <p:pic>
        <p:nvPicPr>
          <p:cNvPr id="8"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45" y="276225"/>
            <a:ext cx="8183880" cy="1051560"/>
          </a:xfrm>
        </p:spPr>
        <p:txBody>
          <a:bodyPr>
            <a:normAutofit/>
          </a:bodyPr>
          <a:lstStyle/>
          <a:p>
            <a:pPr lvl="0"/>
            <a:r>
              <a:rPr lang="en-US" sz="2800" i="1" dirty="0" err="1" smtClean="0">
                <a:solidFill>
                  <a:srgbClr val="0070C0"/>
                </a:solidFill>
                <a:effectLst>
                  <a:outerShdw sx="1000" sy="1000" algn="tl">
                    <a:srgbClr val="000000"/>
                  </a:outerShdw>
                </a:effectLst>
                <a:latin typeface="Arial" pitchFamily="34" charset="0"/>
                <a:cs typeface="Arial" pitchFamily="34" charset="0"/>
              </a:rPr>
              <a:t>Mountainview’s</a:t>
            </a:r>
            <a:r>
              <a:rPr lang="en-US" sz="2800" i="1" dirty="0" smtClean="0">
                <a:solidFill>
                  <a:srgbClr val="0070C0"/>
                </a:solidFill>
                <a:effectLst>
                  <a:outerShdw sx="1000" sy="1000" algn="tl">
                    <a:srgbClr val="000000"/>
                  </a:outerShdw>
                </a:effectLst>
                <a:latin typeface="Arial" pitchFamily="34" charset="0"/>
                <a:cs typeface="Arial" pitchFamily="34" charset="0"/>
              </a:rPr>
              <a:t> Stateline Cross Section</a:t>
            </a:r>
            <a:br>
              <a:rPr lang="en-US" sz="2800" i="1" dirty="0" smtClean="0">
                <a:solidFill>
                  <a:srgbClr val="0070C0"/>
                </a:solidFill>
                <a:effectLst>
                  <a:outerShdw sx="1000" sy="1000" algn="tl">
                    <a:srgbClr val="000000"/>
                  </a:outerShdw>
                </a:effectLst>
                <a:latin typeface="Arial" pitchFamily="34" charset="0"/>
                <a:cs typeface="Arial" pitchFamily="34" charset="0"/>
              </a:rPr>
            </a:br>
            <a:endParaRPr lang="en-US" sz="2800" dirty="0"/>
          </a:p>
        </p:txBody>
      </p:sp>
      <p:sp>
        <p:nvSpPr>
          <p:cNvPr id="4" name="Slide Number Placeholder 3"/>
          <p:cNvSpPr>
            <a:spLocks noGrp="1"/>
          </p:cNvSpPr>
          <p:nvPr>
            <p:ph type="sldNum" sz="quarter" idx="12"/>
          </p:nvPr>
        </p:nvSpPr>
        <p:spPr>
          <a:xfrm>
            <a:off x="8686800" y="6492875"/>
            <a:ext cx="457200" cy="365125"/>
          </a:xfrm>
        </p:spPr>
        <p:txBody>
          <a:bodyPr/>
          <a:lstStyle/>
          <a:p>
            <a:pPr>
              <a:defRPr/>
            </a:pPr>
            <a:fld id="{D712A536-A2A3-41B4-AF85-5431A453506E}" type="slidenum">
              <a:rPr lang="en-US" b="1" smtClean="0">
                <a:solidFill>
                  <a:schemeClr val="tx1"/>
                </a:solidFill>
              </a:rPr>
              <a:pPr>
                <a:defRPr/>
              </a:pPr>
              <a:t>24</a:t>
            </a:fld>
            <a:endParaRPr lang="en-US" b="1"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914400" y="914400"/>
            <a:ext cx="7315200" cy="1676400"/>
          </a:xfrm>
          <a:prstGeom prst="rect">
            <a:avLst/>
          </a:prstGeom>
          <a:noFill/>
          <a:ln w="6350">
            <a:solidFill>
              <a:schemeClr val="tx1"/>
            </a:solid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819150" y="2657475"/>
            <a:ext cx="3124200" cy="3776869"/>
          </a:xfrm>
          <a:prstGeom prst="rect">
            <a:avLst/>
          </a:prstGeom>
          <a:noFill/>
          <a:ln w="9525">
            <a:noFill/>
            <a:miter lim="800000"/>
            <a:headEnd/>
            <a:tailEnd/>
          </a:ln>
        </p:spPr>
      </p:pic>
      <p:sp>
        <p:nvSpPr>
          <p:cNvPr id="10" name="TextBox 9"/>
          <p:cNvSpPr txBox="1"/>
          <p:nvPr/>
        </p:nvSpPr>
        <p:spPr>
          <a:xfrm>
            <a:off x="4191000" y="3115776"/>
            <a:ext cx="4191000" cy="2723823"/>
          </a:xfrm>
          <a:prstGeom prst="rect">
            <a:avLst/>
          </a:prstGeom>
          <a:noFill/>
        </p:spPr>
        <p:txBody>
          <a:bodyPr wrap="square" rtlCol="0">
            <a:spAutoFit/>
          </a:bodyPr>
          <a:lstStyle/>
          <a:p>
            <a:pPr marL="171450" indent="-171450" eaLnBrk="0" hangingPunct="0">
              <a:spcBef>
                <a:spcPct val="25000"/>
              </a:spcBef>
              <a:buSzPct val="70000"/>
              <a:buFont typeface="Wingdings" pitchFamily="2" charset="2"/>
              <a:buChar char="n"/>
              <a:tabLst>
                <a:tab pos="2047875" algn="l"/>
                <a:tab pos="5711825" algn="l"/>
              </a:tabLst>
              <a:defRPr/>
            </a:pPr>
            <a:r>
              <a:rPr lang="en-US" dirty="0" smtClean="0">
                <a:solidFill>
                  <a:srgbClr val="000000"/>
                </a:solidFill>
                <a:latin typeface="Calibri" pitchFamily="34" charset="0"/>
              </a:rPr>
              <a:t>Middle </a:t>
            </a:r>
            <a:r>
              <a:rPr lang="en-US" dirty="0" err="1" smtClean="0">
                <a:solidFill>
                  <a:srgbClr val="000000"/>
                </a:solidFill>
                <a:latin typeface="Calibri" pitchFamily="34" charset="0"/>
              </a:rPr>
              <a:t>Bakken</a:t>
            </a:r>
            <a:r>
              <a:rPr lang="en-US" dirty="0" smtClean="0">
                <a:solidFill>
                  <a:srgbClr val="000000"/>
                </a:solidFill>
                <a:latin typeface="Calibri" pitchFamily="34" charset="0"/>
              </a:rPr>
              <a:t> Silt actually thickens to the North</a:t>
            </a:r>
          </a:p>
          <a:p>
            <a:pPr>
              <a:buFont typeface="Arial" pitchFamily="34" charset="0"/>
              <a:buChar char="•"/>
            </a:pPr>
            <a:endParaRPr lang="en-US" dirty="0" smtClean="0"/>
          </a:p>
          <a:p>
            <a:pPr marL="171450" indent="-171450" eaLnBrk="0" hangingPunct="0">
              <a:spcBef>
                <a:spcPct val="25000"/>
              </a:spcBef>
              <a:buSzPct val="70000"/>
              <a:buFont typeface="Wingdings" pitchFamily="2" charset="2"/>
              <a:buChar char="n"/>
              <a:tabLst>
                <a:tab pos="2047875" algn="l"/>
                <a:tab pos="5711825" algn="l"/>
              </a:tabLst>
              <a:defRPr/>
            </a:pPr>
            <a:r>
              <a:rPr lang="en-US" dirty="0" smtClean="0">
                <a:solidFill>
                  <a:srgbClr val="000000"/>
                </a:solidFill>
                <a:latin typeface="Calibri" pitchFamily="34" charset="0"/>
              </a:rPr>
              <a:t>Wells used in Cross Section are relatively close the </a:t>
            </a:r>
            <a:r>
              <a:rPr lang="en-US" dirty="0" err="1" smtClean="0">
                <a:solidFill>
                  <a:srgbClr val="000000"/>
                </a:solidFill>
                <a:latin typeface="Calibri" pitchFamily="34" charset="0"/>
              </a:rPr>
              <a:t>Mountainview</a:t>
            </a:r>
            <a:r>
              <a:rPr lang="en-US" dirty="0" smtClean="0">
                <a:solidFill>
                  <a:srgbClr val="000000"/>
                </a:solidFill>
                <a:latin typeface="Calibri" pitchFamily="34" charset="0"/>
              </a:rPr>
              <a:t> Acreage</a:t>
            </a:r>
          </a:p>
          <a:p>
            <a:pPr>
              <a:buFont typeface="Arial" pitchFamily="34" charset="0"/>
              <a:buChar char="•"/>
            </a:pPr>
            <a:endParaRPr lang="en-US" dirty="0" smtClean="0"/>
          </a:p>
          <a:p>
            <a:pPr marL="171450" indent="-171450" eaLnBrk="0" hangingPunct="0">
              <a:spcBef>
                <a:spcPct val="25000"/>
              </a:spcBef>
              <a:buSzPct val="70000"/>
              <a:buFont typeface="Wingdings" pitchFamily="2" charset="2"/>
              <a:buChar char="n"/>
              <a:tabLst>
                <a:tab pos="2047875" algn="l"/>
                <a:tab pos="5711825" algn="l"/>
              </a:tabLst>
              <a:defRPr/>
            </a:pPr>
            <a:r>
              <a:rPr lang="en-US" dirty="0" smtClean="0">
                <a:solidFill>
                  <a:srgbClr val="000000"/>
                </a:solidFill>
                <a:latin typeface="Calibri" pitchFamily="34" charset="0"/>
              </a:rPr>
              <a:t> Cross section shows that </a:t>
            </a:r>
            <a:r>
              <a:rPr lang="en-US" dirty="0" err="1" smtClean="0">
                <a:solidFill>
                  <a:srgbClr val="000000"/>
                </a:solidFill>
                <a:latin typeface="Calibri" pitchFamily="34" charset="0"/>
              </a:rPr>
              <a:t>Mountainview</a:t>
            </a:r>
            <a:r>
              <a:rPr lang="en-US" dirty="0" smtClean="0">
                <a:solidFill>
                  <a:srgbClr val="000000"/>
                </a:solidFill>
                <a:latin typeface="Calibri" pitchFamily="34" charset="0"/>
              </a:rPr>
              <a:t> acreage is also prospective for Three Forks</a:t>
            </a:r>
            <a:endParaRPr lang="en-US" dirty="0">
              <a:solidFill>
                <a:srgbClr val="000000"/>
              </a:solidFill>
              <a:latin typeface="Calibri" pitchFamily="34" charset="0"/>
            </a:endParaRPr>
          </a:p>
        </p:txBody>
      </p:sp>
      <p:pic>
        <p:nvPicPr>
          <p:cNvPr id="8" name="Picture 2" descr="Mountainview Energy Ltd. (MVW)"/>
          <p:cNvPicPr>
            <a:picLocks noChangeAspect="1" noChangeArrowheads="1"/>
          </p:cNvPicPr>
          <p:nvPr/>
        </p:nvPicPr>
        <p:blipFill>
          <a:blip r:embed="rId5"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76250" y="1114425"/>
            <a:ext cx="8534400" cy="6019800"/>
          </a:xfrm>
        </p:spPr>
        <p:txBody>
          <a:bodyPr/>
          <a:lstStyle/>
          <a:p>
            <a:pPr>
              <a:buFont typeface="Wingdings 2" pitchFamily="18" charset="2"/>
              <a:buNone/>
            </a:pPr>
            <a:r>
              <a:rPr lang="en-US" sz="800" b="1" dirty="0" smtClean="0">
                <a:latin typeface="Calibri" pitchFamily="34" charset="0"/>
                <a:cs typeface="Times New Roman" pitchFamily="18" charset="0"/>
              </a:rPr>
              <a:t>Location 1: Sec. 7 &amp; 18 T31N-R59E	Gross:	640.00	Unit Ownership	Gross:	23%	MVW Costs:	$1,610,000			</a:t>
            </a:r>
            <a:r>
              <a:rPr lang="en-US" sz="800" b="1" u="sng" dirty="0" smtClean="0">
                <a:latin typeface="Calibri" pitchFamily="34" charset="0"/>
                <a:cs typeface="Times New Roman" pitchFamily="18" charset="0"/>
              </a:rPr>
              <a:t>Net:	300.00</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18%</a:t>
            </a:r>
          </a:p>
          <a:p>
            <a:pPr>
              <a:buFont typeface="Wingdings 2" pitchFamily="18" charset="2"/>
              <a:buNone/>
            </a:pPr>
            <a:r>
              <a:rPr lang="en-US" sz="800" b="1" dirty="0" smtClean="0">
                <a:latin typeface="Calibri" pitchFamily="34" charset="0"/>
                <a:cs typeface="Times New Roman" pitchFamily="18" charset="0"/>
              </a:rPr>
              <a:t>			</a:t>
            </a:r>
          </a:p>
          <a:p>
            <a:pPr>
              <a:buFont typeface="Wingdings 2" pitchFamily="18" charset="2"/>
              <a:buNone/>
            </a:pPr>
            <a:r>
              <a:rPr lang="en-US" sz="800" b="1" dirty="0" smtClean="0">
                <a:latin typeface="Calibri" pitchFamily="34" charset="0"/>
                <a:cs typeface="Times New Roman" pitchFamily="18" charset="0"/>
              </a:rPr>
              <a:t>Location 2: Sec. 27 &amp; 34 T33N-R58E	Gross:	646.83	Unit Ownership	Gross:	13%	MVW Costs:	$   910,000</a:t>
            </a:r>
          </a:p>
          <a:p>
            <a:pPr>
              <a:buFont typeface="Wingdings 2" pitchFamily="18" charset="2"/>
              <a:buNone/>
            </a:pP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165.00</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10%</a:t>
            </a:r>
          </a:p>
          <a:p>
            <a:pPr>
              <a:buFont typeface="Wingdings 2" pitchFamily="18" charset="2"/>
              <a:buNone/>
            </a:pPr>
            <a:endParaRPr lang="en-US" sz="800" b="1" dirty="0" smtClean="0">
              <a:latin typeface="Calibri" pitchFamily="34" charset="0"/>
              <a:cs typeface="Times New Roman" pitchFamily="18" charset="0"/>
            </a:endParaRPr>
          </a:p>
          <a:p>
            <a:pPr>
              <a:buFont typeface="Wingdings 2" pitchFamily="18" charset="2"/>
              <a:buNone/>
            </a:pPr>
            <a:r>
              <a:rPr lang="en-US" sz="800" b="1" dirty="0" smtClean="0">
                <a:latin typeface="Calibri" pitchFamily="34" charset="0"/>
                <a:cs typeface="Times New Roman" pitchFamily="18" charset="0"/>
              </a:rPr>
              <a:t>Location 3: Sec. 2 &amp; 11 T33N-R57E	Gross:	480.00	Unit Ownership	Gross:	28%	MVW Costs:	$1,960,000</a:t>
            </a:r>
          </a:p>
          <a:p>
            <a:pPr>
              <a:buFont typeface="Wingdings 2" pitchFamily="18" charset="2"/>
              <a:buNone/>
            </a:pP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360.00</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22%</a:t>
            </a:r>
          </a:p>
          <a:p>
            <a:pPr>
              <a:buFont typeface="Wingdings 2" pitchFamily="18" charset="2"/>
              <a:buNone/>
            </a:pPr>
            <a:endParaRPr lang="en-US" sz="800" b="1" dirty="0" smtClean="0">
              <a:latin typeface="Calibri" pitchFamily="34" charset="0"/>
              <a:cs typeface="Times New Roman" pitchFamily="18" charset="0"/>
            </a:endParaRPr>
          </a:p>
          <a:p>
            <a:pPr>
              <a:buFont typeface="Wingdings 2" pitchFamily="18" charset="2"/>
              <a:buNone/>
            </a:pPr>
            <a:r>
              <a:rPr lang="en-US" sz="800" b="1" dirty="0" smtClean="0">
                <a:latin typeface="Calibri" pitchFamily="34" charset="0"/>
                <a:cs typeface="Times New Roman" pitchFamily="18" charset="0"/>
              </a:rPr>
              <a:t>Location 4: Sec. 6 &amp; 7 T33N-R58E	Gross:	320.00	Unit Ownership	Gross:	23%	MVW Costs:	$1,610,000</a:t>
            </a:r>
          </a:p>
          <a:p>
            <a:pPr>
              <a:buFont typeface="Wingdings 2" pitchFamily="18" charset="2"/>
              <a:buNone/>
            </a:pP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300.00</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18%</a:t>
            </a:r>
          </a:p>
          <a:p>
            <a:pPr>
              <a:buFont typeface="Wingdings 2" pitchFamily="18" charset="2"/>
              <a:buNone/>
            </a:pPr>
            <a:endParaRPr lang="en-US" sz="800" b="1" dirty="0" smtClean="0">
              <a:latin typeface="Calibri" pitchFamily="34" charset="0"/>
              <a:cs typeface="Times New Roman" pitchFamily="18" charset="0"/>
            </a:endParaRPr>
          </a:p>
          <a:p>
            <a:pPr>
              <a:buFont typeface="Wingdings 2" pitchFamily="18" charset="2"/>
              <a:buNone/>
            </a:pPr>
            <a:r>
              <a:rPr lang="en-US" sz="800" b="1" dirty="0" smtClean="0">
                <a:latin typeface="Calibri" pitchFamily="34" charset="0"/>
                <a:cs typeface="Times New Roman" pitchFamily="18" charset="0"/>
              </a:rPr>
              <a:t>Location 5: Sec. 4 &amp; 9 T31N-R58E	Gross:	400.04	Unit Ownership	Gross:	16%	MVW Costs:	$1,120,000</a:t>
            </a:r>
          </a:p>
          <a:p>
            <a:pPr>
              <a:buFont typeface="Wingdings 2" pitchFamily="18" charset="2"/>
              <a:buNone/>
            </a:pP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200.00</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12%</a:t>
            </a:r>
          </a:p>
          <a:p>
            <a:pPr>
              <a:buFont typeface="Wingdings 2" pitchFamily="18" charset="2"/>
              <a:buNone/>
            </a:pPr>
            <a:endParaRPr lang="en-US" sz="800" b="1" dirty="0" smtClean="0">
              <a:latin typeface="Calibri" pitchFamily="34" charset="0"/>
              <a:cs typeface="Times New Roman" pitchFamily="18" charset="0"/>
            </a:endParaRPr>
          </a:p>
          <a:p>
            <a:pPr>
              <a:buFont typeface="Wingdings 2" pitchFamily="18" charset="2"/>
              <a:buNone/>
            </a:pPr>
            <a:r>
              <a:rPr lang="en-US" sz="800" b="1" dirty="0" smtClean="0">
                <a:latin typeface="Calibri" pitchFamily="34" charset="0"/>
                <a:cs typeface="Times New Roman" pitchFamily="18" charset="0"/>
              </a:rPr>
              <a:t>Location 6: Sec. 3 &amp; 10 T32N-R58E	Gross:	318.32	Unit Ownership	Gross:	25%	MVW Costs:	$1,750,000</a:t>
            </a:r>
          </a:p>
          <a:p>
            <a:pPr>
              <a:buFont typeface="Wingdings 2" pitchFamily="18" charset="2"/>
              <a:buNone/>
            </a:pP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318.32</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19.5%</a:t>
            </a:r>
          </a:p>
          <a:p>
            <a:pPr>
              <a:buFont typeface="Wingdings 2" pitchFamily="18" charset="2"/>
              <a:buNone/>
            </a:pPr>
            <a:endParaRPr lang="en-US" sz="800" b="1" dirty="0" smtClean="0">
              <a:latin typeface="Calibri" pitchFamily="34" charset="0"/>
              <a:cs typeface="Times New Roman" pitchFamily="18" charset="0"/>
            </a:endParaRPr>
          </a:p>
          <a:p>
            <a:pPr>
              <a:buFont typeface="Wingdings 2" pitchFamily="18" charset="2"/>
              <a:buNone/>
            </a:pPr>
            <a:r>
              <a:rPr lang="en-US" sz="800" b="1" dirty="0" smtClean="0">
                <a:latin typeface="Calibri" pitchFamily="34" charset="0"/>
                <a:cs typeface="Times New Roman" pitchFamily="18" charset="0"/>
              </a:rPr>
              <a:t>Location 7: Sec. 15 &amp; 22 T34N-R58E	Gross:	320.00	Unit Ownership	Gross:	24%	MVW Costs:	$1,680,000</a:t>
            </a:r>
          </a:p>
          <a:p>
            <a:pPr>
              <a:buFont typeface="Wingdings 2" pitchFamily="18" charset="2"/>
              <a:buNone/>
            </a:pP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310.44</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19%</a:t>
            </a:r>
          </a:p>
          <a:p>
            <a:pPr>
              <a:buFont typeface="Wingdings 2" pitchFamily="18" charset="2"/>
              <a:buNone/>
            </a:pPr>
            <a:endParaRPr lang="en-US" sz="800" dirty="0" smtClean="0">
              <a:latin typeface="Calibri" pitchFamily="34" charset="0"/>
              <a:cs typeface="Times New Roman" pitchFamily="18" charset="0"/>
            </a:endParaRPr>
          </a:p>
          <a:p>
            <a:pPr>
              <a:buFont typeface="Wingdings 2" pitchFamily="18" charset="2"/>
              <a:buNone/>
            </a:pPr>
            <a:r>
              <a:rPr lang="en-US" sz="800" b="1" dirty="0" smtClean="0">
                <a:latin typeface="Calibri" pitchFamily="34" charset="0"/>
                <a:cs typeface="Times New Roman" pitchFamily="18" charset="0"/>
              </a:rPr>
              <a:t>Location 8: Sec. 14 &amp; 23 T35N-R57E	Gross:	480.00	Unit Ownership	Gross:	38%	MVW Costs:	$2,660,000</a:t>
            </a:r>
          </a:p>
          <a:p>
            <a:pPr>
              <a:buFont typeface="Wingdings 2" pitchFamily="18" charset="2"/>
              <a:buNone/>
            </a:pP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480.00</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30%</a:t>
            </a:r>
          </a:p>
          <a:p>
            <a:pPr>
              <a:buFont typeface="Wingdings 2" pitchFamily="18" charset="2"/>
              <a:buNone/>
            </a:pPr>
            <a:endParaRPr lang="en-US" sz="800" b="1" dirty="0" smtClean="0">
              <a:latin typeface="Calibri" pitchFamily="34" charset="0"/>
              <a:cs typeface="Times New Roman" pitchFamily="18" charset="0"/>
            </a:endParaRPr>
          </a:p>
          <a:p>
            <a:pPr>
              <a:buFont typeface="Wingdings 2" pitchFamily="18" charset="2"/>
              <a:buNone/>
            </a:pPr>
            <a:r>
              <a:rPr lang="en-US" sz="800" b="1" dirty="0" smtClean="0">
                <a:latin typeface="Calibri" pitchFamily="34" charset="0"/>
                <a:cs typeface="Times New Roman" pitchFamily="18" charset="0"/>
              </a:rPr>
              <a:t>Location 9: Sec. 14 &amp; 23 T34N-R58E	Gross:	320.00	Unit Ownership	Gross:	24%	MVW Costs:	$1,680,000</a:t>
            </a:r>
          </a:p>
          <a:p>
            <a:pPr>
              <a:buFont typeface="Wingdings 2" pitchFamily="18" charset="2"/>
              <a:buNone/>
            </a:pP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310.44</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19%</a:t>
            </a:r>
          </a:p>
          <a:p>
            <a:pPr>
              <a:buFont typeface="Wingdings 2" pitchFamily="18" charset="2"/>
              <a:buNone/>
            </a:pPr>
            <a:endParaRPr lang="en-US" sz="800" b="1" dirty="0" smtClean="0">
              <a:latin typeface="Calibri" pitchFamily="34" charset="0"/>
              <a:cs typeface="Times New Roman" pitchFamily="18" charset="0"/>
            </a:endParaRPr>
          </a:p>
          <a:p>
            <a:pPr>
              <a:buFont typeface="Wingdings 2" pitchFamily="18" charset="2"/>
              <a:buNone/>
            </a:pPr>
            <a:r>
              <a:rPr lang="en-US" sz="800" b="1" dirty="0" smtClean="0">
                <a:latin typeface="Calibri" pitchFamily="34" charset="0"/>
                <a:cs typeface="Times New Roman" pitchFamily="18" charset="0"/>
              </a:rPr>
              <a:t>Location 10: Sec.28 &amp;33 T35N-R57E	Gross:	480.00	Unit Ownership	Gross:	38%	</a:t>
            </a:r>
            <a:r>
              <a:rPr lang="en-US" sz="800" b="1" u="sng" dirty="0" smtClean="0">
                <a:latin typeface="Calibri" pitchFamily="34" charset="0"/>
                <a:cs typeface="Times New Roman" pitchFamily="18" charset="0"/>
              </a:rPr>
              <a:t>MVW Cost:	$2,660,000</a:t>
            </a:r>
          </a:p>
          <a:p>
            <a:pPr>
              <a:buFont typeface="Wingdings 2" pitchFamily="18" charset="2"/>
              <a:buNone/>
            </a:pP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480.00</a:t>
            </a:r>
            <a:r>
              <a:rPr lang="en-US" sz="800" b="1" dirty="0" smtClean="0">
                <a:latin typeface="Calibri" pitchFamily="34" charset="0"/>
                <a:cs typeface="Times New Roman" pitchFamily="18" charset="0"/>
              </a:rPr>
              <a:t>		</a:t>
            </a:r>
            <a:r>
              <a:rPr lang="en-US" sz="800" b="1" u="sng" dirty="0" smtClean="0">
                <a:latin typeface="Calibri" pitchFamily="34" charset="0"/>
                <a:cs typeface="Times New Roman" pitchFamily="18" charset="0"/>
              </a:rPr>
              <a:t>Net:	30%</a:t>
            </a:r>
          </a:p>
          <a:p>
            <a:pPr>
              <a:buFont typeface="Wingdings 2" pitchFamily="18" charset="2"/>
              <a:buNone/>
            </a:pPr>
            <a:r>
              <a:rPr lang="en-US" sz="1200" dirty="0" smtClean="0">
                <a:latin typeface="Calibri" pitchFamily="34" charset="0"/>
                <a:cs typeface="Times New Roman" pitchFamily="18" charset="0"/>
              </a:rPr>
              <a:t>								</a:t>
            </a:r>
            <a:r>
              <a:rPr lang="en-US" sz="1100" b="1" dirty="0" smtClean="0">
                <a:latin typeface="Calibri" pitchFamily="34" charset="0"/>
                <a:cs typeface="Times New Roman" pitchFamily="18" charset="0"/>
              </a:rPr>
              <a:t>Total:	$17,640,000</a:t>
            </a:r>
          </a:p>
          <a:p>
            <a:pPr>
              <a:buFont typeface="Wingdings 2" pitchFamily="18" charset="2"/>
              <a:buNone/>
            </a:pPr>
            <a:r>
              <a:rPr lang="en-US" sz="1400" dirty="0" smtClean="0">
                <a:latin typeface="Calibri" pitchFamily="34" charset="0"/>
                <a:cs typeface="Times New Roman" pitchFamily="18" charset="0"/>
              </a:rPr>
              <a:t>		</a:t>
            </a:r>
          </a:p>
          <a:p>
            <a:pPr lvl="4"/>
            <a:endParaRPr lang="en-US" sz="400" dirty="0" smtClean="0">
              <a:latin typeface="Calibri" pitchFamily="34" charset="0"/>
              <a:cs typeface="Times New Roman" pitchFamily="18" charset="0"/>
            </a:endParaRPr>
          </a:p>
        </p:txBody>
      </p:sp>
      <p:sp>
        <p:nvSpPr>
          <p:cNvPr id="4" name="Slide Number Placeholder 3"/>
          <p:cNvSpPr>
            <a:spLocks noGrp="1"/>
          </p:cNvSpPr>
          <p:nvPr>
            <p:ph type="sldNum" sz="quarter" idx="12"/>
          </p:nvPr>
        </p:nvSpPr>
        <p:spPr>
          <a:xfrm>
            <a:off x="8686800" y="6492875"/>
            <a:ext cx="457200" cy="365125"/>
          </a:xfrm>
        </p:spPr>
        <p:txBody>
          <a:bodyPr/>
          <a:lstStyle/>
          <a:p>
            <a:pPr algn="ctr">
              <a:defRPr/>
            </a:pPr>
            <a:fld id="{107CC08C-CDC1-4F3C-9361-36E848690A3F}" type="slidenum">
              <a:rPr lang="en-US" b="1" smtClean="0">
                <a:solidFill>
                  <a:schemeClr val="tx1"/>
                </a:solidFill>
              </a:rPr>
              <a:pPr algn="ctr">
                <a:defRPr/>
              </a:pPr>
              <a:t>25</a:t>
            </a:fld>
            <a:endParaRPr lang="en-US" b="1" dirty="0">
              <a:solidFill>
                <a:schemeClr val="tx1"/>
              </a:solidFill>
            </a:endParaRPr>
          </a:p>
        </p:txBody>
      </p:sp>
      <p:sp>
        <p:nvSpPr>
          <p:cNvPr id="7" name="Title 1"/>
          <p:cNvSpPr txBox="1">
            <a:spLocks/>
          </p:cNvSpPr>
          <p:nvPr/>
        </p:nvSpPr>
        <p:spPr>
          <a:xfrm>
            <a:off x="579437" y="0"/>
            <a:ext cx="9174163" cy="1050925"/>
          </a:xfrm>
          <a:prstGeom prst="rect">
            <a:avLst/>
          </a:prstGeom>
        </p:spPr>
        <p:txBody>
          <a:bodyPr vert="horz" anchor="b">
            <a:noAutofit/>
          </a:bodyPr>
          <a:lstStyle/>
          <a:p>
            <a:pPr lvl="0" eaLnBrk="0" hangingPunct="0">
              <a:defRPr/>
            </a:pPr>
            <a:r>
              <a:rPr lang="en-US" sz="2800" b="1" i="1" dirty="0" err="1" smtClean="0">
                <a:solidFill>
                  <a:srgbClr val="0070C0"/>
                </a:solidFill>
                <a:effectLst>
                  <a:outerShdw sx="1000" sy="1000" algn="tl">
                    <a:srgbClr val="000000"/>
                  </a:outerShdw>
                </a:effectLst>
                <a:latin typeface="Arial" pitchFamily="34" charset="0"/>
                <a:cs typeface="Arial" pitchFamily="34" charset="0"/>
              </a:rPr>
              <a:t>Mountainview</a:t>
            </a:r>
            <a:r>
              <a:rPr lang="en-US" sz="2800" b="1" i="1" dirty="0" smtClean="0">
                <a:solidFill>
                  <a:srgbClr val="0070C0"/>
                </a:solidFill>
                <a:effectLst>
                  <a:outerShdw sx="1000" sy="1000" algn="tl">
                    <a:srgbClr val="000000"/>
                  </a:outerShdw>
                </a:effectLst>
                <a:latin typeface="Arial" pitchFamily="34" charset="0"/>
                <a:cs typeface="Arial" pitchFamily="34" charset="0"/>
              </a:rPr>
              <a:t> Stateline Locations</a:t>
            </a:r>
            <a:endParaRPr kumimoji="0" lang="en-US" sz="2800" b="1" i="1" u="none" strike="noStrike" kern="1200" cap="none" spc="0" normalizeH="0" baseline="0" noProof="0" dirty="0" smtClean="0">
              <a:ln>
                <a:noFill/>
              </a:ln>
              <a:solidFill>
                <a:srgbClr val="0070C0"/>
              </a:solidFill>
              <a:effectLst>
                <a:outerShdw sx="1000" sy="1000" algn="tl">
                  <a:srgbClr val="000000"/>
                </a:outerShdw>
              </a:effectLst>
              <a:uLnTx/>
              <a:uFillTx/>
              <a:latin typeface="Arial" pitchFamily="34" charset="0"/>
              <a:ea typeface="+mj-ea"/>
              <a:cs typeface="Arial" pitchFamily="34" charset="0"/>
            </a:endParaRPr>
          </a:p>
        </p:txBody>
      </p:sp>
      <p:pic>
        <p:nvPicPr>
          <p:cNvPr id="8"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152400"/>
            <a:ext cx="8183880" cy="1051560"/>
          </a:xfrm>
        </p:spPr>
        <p:txBody>
          <a:bodyPr>
            <a:normAutofit/>
          </a:bodyPr>
          <a:lstStyle/>
          <a:p>
            <a:pPr>
              <a:defRPr/>
            </a:pPr>
            <a:r>
              <a:rPr lang="en-US" sz="2800" i="1" dirty="0" smtClean="0">
                <a:solidFill>
                  <a:srgbClr val="0070C0"/>
                </a:solidFill>
                <a:effectLst>
                  <a:outerShdw sx="1000" sy="1000" algn="tl">
                    <a:srgbClr val="000000"/>
                  </a:outerShdw>
                </a:effectLst>
                <a:latin typeface="Arial" pitchFamily="34" charset="0"/>
                <a:ea typeface="+mn-ea"/>
                <a:cs typeface="Arial" pitchFamily="34" charset="0"/>
              </a:rPr>
              <a:t>Management / Director Bios</a:t>
            </a:r>
          </a:p>
        </p:txBody>
      </p:sp>
      <p:sp>
        <p:nvSpPr>
          <p:cNvPr id="3" name="Content Placeholder 2"/>
          <p:cNvSpPr>
            <a:spLocks noGrp="1"/>
          </p:cNvSpPr>
          <p:nvPr>
            <p:ph idx="1"/>
          </p:nvPr>
        </p:nvSpPr>
        <p:spPr>
          <a:xfrm>
            <a:off x="342900" y="838200"/>
            <a:ext cx="8183880" cy="4187952"/>
          </a:xfrm>
        </p:spPr>
        <p:txBody>
          <a:bodyPr/>
          <a:lstStyle/>
          <a:p>
            <a:pPr>
              <a:buClr>
                <a:schemeClr val="bg1"/>
              </a:buClr>
            </a:pPr>
            <a:r>
              <a:rPr lang="en-US" sz="800" b="1" u="sng" dirty="0" smtClean="0"/>
              <a:t>Patrick M. </a:t>
            </a:r>
            <a:r>
              <a:rPr lang="en-US" sz="800" b="1" u="sng" dirty="0" err="1" smtClean="0"/>
              <a:t>Montalban</a:t>
            </a:r>
            <a:r>
              <a:rPr lang="en-US" sz="800" b="1" u="sng" dirty="0" smtClean="0"/>
              <a:t>:</a:t>
            </a:r>
            <a:r>
              <a:rPr lang="en-US" sz="800" b="1" dirty="0" smtClean="0"/>
              <a:t>  </a:t>
            </a:r>
            <a:r>
              <a:rPr lang="en-US" sz="800" dirty="0" smtClean="0"/>
              <a:t>Mr. </a:t>
            </a:r>
            <a:r>
              <a:rPr lang="en-US" sz="800" dirty="0" err="1" smtClean="0"/>
              <a:t>Montalban</a:t>
            </a:r>
            <a:r>
              <a:rPr lang="en-US" sz="800" dirty="0" smtClean="0"/>
              <a:t> has been active in the oil and gas exploration and production industry for over thirty (30) years.  Mr. </a:t>
            </a:r>
            <a:r>
              <a:rPr lang="en-US" sz="800" dirty="0" err="1" smtClean="0"/>
              <a:t>Montalban</a:t>
            </a:r>
            <a:r>
              <a:rPr lang="en-US" sz="800" dirty="0" smtClean="0"/>
              <a:t> started his career in the Industry as a roughneck beginning in the Summer of 1977.  He graduated from the University of Montana in 1981 with a B.A. in Geology.  Mr. </a:t>
            </a:r>
            <a:r>
              <a:rPr lang="en-US" sz="800" dirty="0" err="1" smtClean="0"/>
              <a:t>Montalban</a:t>
            </a:r>
            <a:r>
              <a:rPr lang="en-US" sz="800" dirty="0" smtClean="0"/>
              <a:t> became Vice President of Exploration and Production during the mid 1980’s for MSR Exploration Ltd (MSR), an Alberta Public Oil &amp; Gas Exploration Company with Corporate Offices in Cut Bank, Montana.  MSR was listed for trading on American Stock Exchange (until 1997 when the Company merged with Mercury Exploration, a subsidiary of Quicksilver Resources, Inc).  Patrick furthered his career with MSR becoming President and Chief Executive Officer of its U.S. Subsidiaries (Mountain States Resources, Inc., Monte Grande Exploration, Inc., Gypsy </a:t>
            </a:r>
            <a:r>
              <a:rPr lang="en-US" sz="800" dirty="0" err="1" smtClean="0"/>
              <a:t>Highview</a:t>
            </a:r>
            <a:r>
              <a:rPr lang="en-US" sz="800" dirty="0" smtClean="0"/>
              <a:t> Gathering System, Inc., and MSR Exploration, Inc in 1991, while later becoming Executive Vice President of Exploration, Acquisitions, Production and Chief Operating Officer, as well as Director in 1996.  Mr. </a:t>
            </a:r>
            <a:r>
              <a:rPr lang="en-US" sz="800" dirty="0" err="1" smtClean="0"/>
              <a:t>Montalban</a:t>
            </a:r>
            <a:r>
              <a:rPr lang="en-US" sz="800" dirty="0" smtClean="0"/>
              <a:t> formed his first oil and gas exploration and production company in 1999, known as Altamont Oil &amp; Gas, Inc.  Altamont is a private Company 100% owned by </a:t>
            </a:r>
            <a:r>
              <a:rPr lang="en-US" sz="800" dirty="0" err="1" smtClean="0"/>
              <a:t>Montalban</a:t>
            </a:r>
            <a:r>
              <a:rPr lang="en-US" sz="800" dirty="0" smtClean="0"/>
              <a:t>, who is also the President &amp; CEO. He also formed and is President &amp; CEO of Genesis Energy, Inc., a private gas gathering and compression Company.  Patrick M. </a:t>
            </a:r>
            <a:r>
              <a:rPr lang="en-US" sz="800" dirty="0" err="1" smtClean="0"/>
              <a:t>Montalban</a:t>
            </a:r>
            <a:r>
              <a:rPr lang="en-US" sz="800" dirty="0" smtClean="0"/>
              <a:t> is currently President &amp; CEO and Director of </a:t>
            </a:r>
            <a:r>
              <a:rPr lang="en-US" sz="800" dirty="0" err="1" smtClean="0"/>
              <a:t>Montaban</a:t>
            </a:r>
            <a:r>
              <a:rPr lang="en-US" sz="800" dirty="0" smtClean="0"/>
              <a:t> Oil &amp; Gas Operations, Inc., (MOGO, INC) a private Company formed by his Father, Mr. Joseph V. </a:t>
            </a:r>
            <a:r>
              <a:rPr lang="en-US" sz="800" dirty="0" err="1" smtClean="0"/>
              <a:t>Montalban</a:t>
            </a:r>
            <a:r>
              <a:rPr lang="en-US" sz="800" dirty="0" smtClean="0"/>
              <a:t>.  Mr. </a:t>
            </a:r>
            <a:r>
              <a:rPr lang="en-US" sz="800" dirty="0" err="1" smtClean="0"/>
              <a:t>Montalban</a:t>
            </a:r>
            <a:r>
              <a:rPr lang="en-US" sz="800" dirty="0" smtClean="0"/>
              <a:t> is also currently President &amp; CEO and Director of </a:t>
            </a:r>
            <a:r>
              <a:rPr lang="en-US" sz="800" dirty="0" err="1" smtClean="0"/>
              <a:t>Mountainview</a:t>
            </a:r>
            <a:r>
              <a:rPr lang="en-US" sz="800" dirty="0" smtClean="0"/>
              <a:t> Energy Ltd.</a:t>
            </a:r>
          </a:p>
          <a:p>
            <a:pPr>
              <a:buClr>
                <a:schemeClr val="bg1"/>
              </a:buClr>
            </a:pPr>
            <a:r>
              <a:rPr lang="en-US" sz="800" b="1" u="sng" dirty="0" smtClean="0"/>
              <a:t>Bo L. </a:t>
            </a:r>
            <a:r>
              <a:rPr lang="en-US" sz="800" b="1" u="sng" dirty="0" err="1" smtClean="0"/>
              <a:t>Mikkelsen</a:t>
            </a:r>
            <a:r>
              <a:rPr lang="en-US" sz="800" b="1" u="sng" dirty="0" smtClean="0"/>
              <a:t>:</a:t>
            </a:r>
            <a:r>
              <a:rPr lang="en-US" sz="800" b="1" dirty="0" smtClean="0"/>
              <a:t>  </a:t>
            </a:r>
            <a:r>
              <a:rPr lang="en-US" sz="800" dirty="0" smtClean="0"/>
              <a:t>Mr. </a:t>
            </a:r>
            <a:r>
              <a:rPr lang="en-US" sz="800" dirty="0" err="1" smtClean="0"/>
              <a:t>Mikkelsen</a:t>
            </a:r>
            <a:r>
              <a:rPr lang="en-US" sz="800" dirty="0" smtClean="0"/>
              <a:t> holds a Masters Degree in Mechanical Engineering from the University of Manitoba.  He is the founder and President of Engine Technology Support, Inc. since 1993, which company applies patented emission control technology to industrial fueled lean burn engines. He has also been President of Emissions Plus, Inc. since 1988, which company was founded to apply the PSC system of emission control to industrial gas fueled rich burn engines.</a:t>
            </a:r>
          </a:p>
          <a:p>
            <a:pPr>
              <a:buClr>
                <a:schemeClr val="bg1"/>
              </a:buClr>
            </a:pPr>
            <a:r>
              <a:rPr lang="en-GB" sz="800" b="1" u="sng" dirty="0" smtClean="0"/>
              <a:t>Keith MacDonald:</a:t>
            </a:r>
            <a:r>
              <a:rPr lang="en-GB" sz="800" b="1" dirty="0" smtClean="0"/>
              <a:t>  </a:t>
            </a:r>
            <a:r>
              <a:rPr lang="en-CA" sz="800" dirty="0" smtClean="0"/>
              <a:t>Mr. Macdonald is President of Bamako Investment Management Ltd. a private investment and financial consulting company. He brings over 30 years of experience in the financing and growing of oil and gas businesses in Canada, the United States and internationally to the Company’s team.  Mr. Macdonald is currently and previously a director and/or founder of a number of publically traded and private companies in the oil and gas, mining and agriculture/construction equipment industries. He has a well rounded Board experience relating to corporate and business strategy, corporate governance and regulatory compliance, compensation issues, auditing and financial controls and oil and gas reserves. He is a Past Chairman and Director of the Small Explorers and Producers of Canada. Mr. Macdonald was founder and President of New Cache </a:t>
            </a:r>
            <a:r>
              <a:rPr lang="en-CA" sz="800" dirty="0" err="1" smtClean="0"/>
              <a:t>Petroleums</a:t>
            </a:r>
            <a:r>
              <a:rPr lang="en-CA" sz="800" dirty="0" smtClean="0"/>
              <a:t> Ltd. in 1987 and grew the company to 5,000 </a:t>
            </a:r>
            <a:r>
              <a:rPr lang="en-CA" sz="800" dirty="0" err="1" smtClean="0"/>
              <a:t>boepd</a:t>
            </a:r>
            <a:r>
              <a:rPr lang="en-CA" sz="800" dirty="0" smtClean="0"/>
              <a:t> prior to its sale in early 1999. He is a Chartered Accountant and currently a member of the Canadian and Alberta Institutes of Chartered Accountants.</a:t>
            </a:r>
            <a:endParaRPr lang="en-US" sz="800" dirty="0" smtClean="0"/>
          </a:p>
          <a:p>
            <a:pPr>
              <a:buClr>
                <a:schemeClr val="bg1"/>
              </a:buClr>
            </a:pPr>
            <a:r>
              <a:rPr lang="en-US" sz="800" b="1" u="sng" dirty="0" smtClean="0"/>
              <a:t>Denny Hop:</a:t>
            </a:r>
            <a:r>
              <a:rPr lang="en-US" sz="800" b="1" dirty="0" smtClean="0"/>
              <a:t>  </a:t>
            </a:r>
            <a:r>
              <a:rPr lang="en-US" sz="800" dirty="0" smtClean="0"/>
              <a:t>Mr. Hop was one of the founders of Breaker Energy in late 2005 and was on the Board of Directors since inception until Breaker was sold in late 2010 for $300 Million to NAL Oil and Gas. Breaker was a start-up junior and at the time of sale was at a production level of over 7200 </a:t>
            </a:r>
            <a:r>
              <a:rPr lang="en-US" sz="800" dirty="0" err="1" smtClean="0"/>
              <a:t>boepd</a:t>
            </a:r>
            <a:r>
              <a:rPr lang="en-US" sz="800" dirty="0" smtClean="0"/>
              <a:t>. Mr. Hop chaired the Compensation Committee at Breaker.  Mr. Hop currently sits on the Board of Pacific Northwest Capital, a TSX listed mining company. Mr. Hop is the Principal and Founder of Hop Estate Planning Partners in Calgary, which specializes in estate planning and wealth transfer strategies for private business owners and affluent families, and has been in this area of specialty since 1982. Mr. Hop is also a fifty percent partner in </a:t>
            </a:r>
            <a:r>
              <a:rPr lang="en-US" sz="800" dirty="0" err="1" smtClean="0"/>
              <a:t>Uniglobe</a:t>
            </a:r>
            <a:r>
              <a:rPr lang="en-US" sz="800" dirty="0" smtClean="0"/>
              <a:t> Travel (Western Canada) Inc., with 38 locations in Western Canada and has been involved in this business since 1989.  Mr. Hop has a Masters Degree in Administration from the University of Calgary and is involved with several organizations including the World Presidents Organization (WPO) Alberta Chapter, the Society of Tax and Estate Planning (STEP) Alberta Chapter, the Alberta Family Business Organization, the Calgary Society of Estate Planners, and Conference for Advanced Life Underwriters (CALU) of Canada.</a:t>
            </a:r>
          </a:p>
          <a:p>
            <a:pPr>
              <a:buClr>
                <a:schemeClr val="bg1"/>
              </a:buClr>
            </a:pPr>
            <a:r>
              <a:rPr lang="en-US" sz="800" b="1" u="sng" dirty="0" smtClean="0"/>
              <a:t>Carla </a:t>
            </a:r>
            <a:r>
              <a:rPr lang="en-US" sz="800" b="1" u="sng" dirty="0" err="1" smtClean="0"/>
              <a:t>Barringer</a:t>
            </a:r>
            <a:r>
              <a:rPr lang="en-US" sz="800" b="1" u="sng" dirty="0" smtClean="0"/>
              <a:t>:</a:t>
            </a:r>
            <a:r>
              <a:rPr lang="en-US" sz="800" b="1" dirty="0" smtClean="0"/>
              <a:t>  </a:t>
            </a:r>
            <a:r>
              <a:rPr lang="en-US" sz="800" dirty="0" smtClean="0"/>
              <a:t>Ms. </a:t>
            </a:r>
            <a:r>
              <a:rPr lang="en-US" sz="800" dirty="0" err="1" smtClean="0"/>
              <a:t>Barringer</a:t>
            </a:r>
            <a:r>
              <a:rPr lang="en-US" sz="800" dirty="0" smtClean="0"/>
              <a:t> has worked in the Oil and Gas Industry since 1991, beginning with MSR Exploration Ltd, (MSR), an Alberta Public Oil &amp; Gas Exploration Company listed for trading on the American Stock Exchange.   She has been with </a:t>
            </a:r>
            <a:r>
              <a:rPr lang="en-US" sz="800" dirty="0" err="1" smtClean="0"/>
              <a:t>Mountainview</a:t>
            </a:r>
            <a:r>
              <a:rPr lang="en-US" sz="800" dirty="0" smtClean="0"/>
              <a:t> Energy Ltd since May 2001 and currently serves as a Director and the Company’s Corporate Secretary.  Ms. </a:t>
            </a:r>
            <a:r>
              <a:rPr lang="en-US" sz="800" dirty="0" err="1" smtClean="0"/>
              <a:t>Barringer</a:t>
            </a:r>
            <a:r>
              <a:rPr lang="en-US" sz="800" dirty="0" smtClean="0"/>
              <a:t> is also the Corporate Secretary of Altamont Oil &amp; Gas, Inc. and </a:t>
            </a:r>
            <a:r>
              <a:rPr lang="en-US" sz="800" dirty="0" err="1" smtClean="0"/>
              <a:t>Montalban</a:t>
            </a:r>
            <a:r>
              <a:rPr lang="en-US" sz="800" dirty="0" smtClean="0"/>
              <a:t> Oil &amp; Gas Operations, Inc.  She is responsible for maintaining a functioning corporate office for these Companies; covering all aspects from corporate correspondence and accounting to overseeing all filings with the respective regulatory bodies.</a:t>
            </a:r>
          </a:p>
          <a:p>
            <a:pPr>
              <a:buClr>
                <a:schemeClr val="bg1"/>
              </a:buClr>
            </a:pPr>
            <a:r>
              <a:rPr lang="en-US" sz="800" b="1" u="sng" dirty="0" smtClean="0"/>
              <a:t>Angelique Hatch</a:t>
            </a:r>
            <a:r>
              <a:rPr lang="en-US" sz="800" b="1" dirty="0" smtClean="0"/>
              <a:t>:  </a:t>
            </a:r>
            <a:r>
              <a:rPr lang="en-US" sz="800" dirty="0" smtClean="0"/>
              <a:t>Ms. Hatch is a Canadian Chartered Accountant, with over 10 years of accounting and financial reporting experience with Canadian publicly traded companies. Ms. Hatch’s focus has been primarily on junior resource companies in both the mining and oil and gas sectors. Prior to joining </a:t>
            </a:r>
            <a:r>
              <a:rPr lang="en-US" sz="800" dirty="0" err="1" smtClean="0"/>
              <a:t>Mountainview</a:t>
            </a:r>
            <a:r>
              <a:rPr lang="en-US" sz="800" dirty="0" smtClean="0"/>
              <a:t> Energy Ltd., Ms. Hatch provided consulting services to various public companies.</a:t>
            </a:r>
          </a:p>
          <a:p>
            <a:pPr>
              <a:buClr>
                <a:schemeClr val="bg1"/>
              </a:buClr>
            </a:pP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pPr>
              <a:defRPr/>
            </a:pPr>
            <a:fld id="{D712A536-A2A3-41B4-AF85-5431A453506E}" type="slidenum">
              <a:rPr lang="en-US" b="1" smtClean="0">
                <a:solidFill>
                  <a:schemeClr val="tx1"/>
                </a:solidFill>
              </a:rPr>
              <a:pPr>
                <a:defRPr/>
              </a:pPr>
              <a:t>26</a:t>
            </a:fld>
            <a:endParaRPr lang="en-US" b="1" dirty="0">
              <a:solidFill>
                <a:schemeClr val="tx1"/>
              </a:solidFill>
            </a:endParaRPr>
          </a:p>
        </p:txBody>
      </p:sp>
      <p:pic>
        <p:nvPicPr>
          <p:cNvPr id="6"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83563" cy="1050925"/>
          </a:xfrm>
        </p:spPr>
        <p:txBody>
          <a:bodyPr>
            <a:normAutofit/>
          </a:bodyPr>
          <a:lstStyle/>
          <a:p>
            <a:pPr>
              <a:defRPr/>
            </a:pPr>
            <a:r>
              <a:rPr lang="en-US" sz="2800" i="1" dirty="0" smtClean="0">
                <a:solidFill>
                  <a:srgbClr val="0070C0"/>
                </a:solidFill>
                <a:effectLst>
                  <a:outerShdw sx="1000" sy="1000" algn="tl">
                    <a:srgbClr val="000000"/>
                  </a:outerShdw>
                </a:effectLst>
                <a:latin typeface="Arial" pitchFamily="34" charset="0"/>
                <a:ea typeface="+mn-ea"/>
                <a:cs typeface="Arial" pitchFamily="34" charset="0"/>
              </a:rPr>
              <a:t>Purchasers' Rights of Action </a:t>
            </a:r>
            <a:endParaRPr lang="en-US" sz="2800" i="1" dirty="0">
              <a:solidFill>
                <a:srgbClr val="0070C0"/>
              </a:solidFill>
              <a:effectLst>
                <a:outerShdw sx="1000" sy="1000" algn="tl">
                  <a:srgbClr val="000000"/>
                </a:outerShdw>
              </a:effectLst>
              <a:latin typeface="Arial" pitchFamily="34" charset="0"/>
              <a:ea typeface="+mn-ea"/>
              <a:cs typeface="Arial" pitchFamily="34" charset="0"/>
            </a:endParaRPr>
          </a:p>
        </p:txBody>
      </p:sp>
      <p:sp>
        <p:nvSpPr>
          <p:cNvPr id="30723" name="Content Placeholder 2"/>
          <p:cNvSpPr>
            <a:spLocks noGrp="1"/>
          </p:cNvSpPr>
          <p:nvPr>
            <p:ph idx="1"/>
          </p:nvPr>
        </p:nvSpPr>
        <p:spPr>
          <a:xfrm>
            <a:off x="457200" y="1600200"/>
            <a:ext cx="8183563" cy="4187825"/>
          </a:xfrm>
        </p:spPr>
        <p:txBody>
          <a:bodyPr/>
          <a:lstStyle/>
          <a:p>
            <a:pPr algn="just">
              <a:buClr>
                <a:schemeClr val="bg1"/>
              </a:buClr>
            </a:pPr>
            <a:r>
              <a:rPr lang="en-CA" sz="1100" b="1" dirty="0" smtClean="0">
                <a:latin typeface="+mj-lt"/>
                <a:cs typeface="Times New Roman" pitchFamily="18" charset="0"/>
              </a:rPr>
              <a:t>Purchasers' Rights of Action</a:t>
            </a:r>
          </a:p>
          <a:p>
            <a:pPr algn="just">
              <a:buClr>
                <a:schemeClr val="bg1"/>
              </a:buClr>
            </a:pPr>
            <a:endParaRPr lang="en-US" sz="1100" dirty="0" smtClean="0">
              <a:latin typeface="+mj-lt"/>
              <a:cs typeface="Times New Roman" pitchFamily="18" charset="0"/>
            </a:endParaRPr>
          </a:p>
          <a:p>
            <a:pPr algn="just">
              <a:buClr>
                <a:schemeClr val="bg1"/>
              </a:buClr>
            </a:pPr>
            <a:r>
              <a:rPr lang="en-CA" sz="1100" dirty="0" smtClean="0">
                <a:latin typeface="+mj-lt"/>
                <a:cs typeface="Times New Roman" pitchFamily="18" charset="0"/>
              </a:rPr>
              <a:t>Securities legislation in certain of the provinces of Canada provides certain purchasers with, or requires certain purchasers to be provided with, in addition to any other rights they may have at law, a right of action for rescission or damages or both, against </a:t>
            </a:r>
            <a:r>
              <a:rPr lang="en-CA" sz="1100" dirty="0" err="1" smtClean="0">
                <a:latin typeface="+mj-lt"/>
                <a:cs typeface="Times New Roman" pitchFamily="18" charset="0"/>
              </a:rPr>
              <a:t>Mountainview</a:t>
            </a:r>
            <a:r>
              <a:rPr lang="en-CA" sz="1100" dirty="0" smtClean="0">
                <a:latin typeface="+mj-lt"/>
                <a:cs typeface="Times New Roman" pitchFamily="18" charset="0"/>
              </a:rPr>
              <a:t>, and in certain cases, other persons, where this corporate presentation and any amendment to it and, in certain cases, advertising and sales literature used in connection therewith, contains a misrepresentation.  These remedies or notice with respect thereto must be exercised or delivered, as the case may be, by the purchaser within the time limits prescribed by applicable securities legislation.  The following is a summary of the rights of rescission or damages, or both, available to purchasers of securities of </a:t>
            </a:r>
            <a:r>
              <a:rPr lang="en-CA" sz="1100" dirty="0" err="1" smtClean="0">
                <a:latin typeface="+mj-lt"/>
                <a:cs typeface="Times New Roman" pitchFamily="18" charset="0"/>
              </a:rPr>
              <a:t>Mountainview</a:t>
            </a:r>
            <a:r>
              <a:rPr lang="en-CA" sz="1100" dirty="0" smtClean="0">
                <a:latin typeface="+mj-lt"/>
                <a:cs typeface="Times New Roman" pitchFamily="18" charset="0"/>
              </a:rPr>
              <a:t> under applicable securities legislation and is subject to the express provisions of applicable securities legislation in each of the provinces identified below and the regulations, rules and policy statements </a:t>
            </a:r>
            <a:r>
              <a:rPr lang="en-CA" sz="1100" dirty="0" err="1" smtClean="0">
                <a:latin typeface="+mj-lt"/>
                <a:cs typeface="Times New Roman" pitchFamily="18" charset="0"/>
              </a:rPr>
              <a:t>thereunder</a:t>
            </a:r>
            <a:r>
              <a:rPr lang="en-CA" sz="1100" dirty="0" smtClean="0">
                <a:latin typeface="+mj-lt"/>
                <a:cs typeface="Times New Roman" pitchFamily="18" charset="0"/>
              </a:rPr>
              <a:t>.  Each purchaser should refer to the provisions of applicable securities legislation for the particulars of these rights or consult with a legal adviser.</a:t>
            </a:r>
            <a:endParaRPr lang="en-US" sz="1100" dirty="0" smtClean="0">
              <a:latin typeface="+mj-lt"/>
              <a:cs typeface="Times New Roman" pitchFamily="18" charset="0"/>
            </a:endParaRPr>
          </a:p>
          <a:p>
            <a:pPr>
              <a:buClr>
                <a:schemeClr val="bg1"/>
              </a:buClr>
            </a:pPr>
            <a:endParaRPr lang="en-US" sz="1100" dirty="0" smtClean="0">
              <a:latin typeface="+mj-lt"/>
            </a:endParaRPr>
          </a:p>
        </p:txBody>
      </p:sp>
      <p:sp>
        <p:nvSpPr>
          <p:cNvPr id="4" name="Slide Number Placeholder 3"/>
          <p:cNvSpPr>
            <a:spLocks noGrp="1"/>
          </p:cNvSpPr>
          <p:nvPr>
            <p:ph type="sldNum" sz="quarter" idx="12"/>
          </p:nvPr>
        </p:nvSpPr>
        <p:spPr>
          <a:xfrm>
            <a:off x="8686800" y="6492875"/>
            <a:ext cx="457200" cy="365125"/>
          </a:xfrm>
        </p:spPr>
        <p:txBody>
          <a:bodyPr/>
          <a:lstStyle/>
          <a:p>
            <a:pPr algn="ctr">
              <a:defRPr/>
            </a:pPr>
            <a:fld id="{F6935F9D-E291-4397-B110-3957A3F1070C}" type="slidenum">
              <a:rPr lang="en-US" b="1" smtClean="0">
                <a:solidFill>
                  <a:schemeClr val="tx1"/>
                </a:solidFill>
              </a:rPr>
              <a:pPr algn="ctr">
                <a:defRPr/>
              </a:pPr>
              <a:t>27</a:t>
            </a:fld>
            <a:endParaRPr lang="en-US" b="1" dirty="0">
              <a:solidFill>
                <a:schemeClr val="tx1"/>
              </a:solidFill>
            </a:endParaRPr>
          </a:p>
        </p:txBody>
      </p:sp>
      <p:pic>
        <p:nvPicPr>
          <p:cNvPr id="7" name="Picture 2" descr="Mountainview Energy Ltd. (MVW)"/>
          <p:cNvPicPr>
            <a:picLocks noChangeAspect="1" noChangeArrowheads="1"/>
          </p:cNvPicPr>
          <p:nvPr/>
        </p:nvPicPr>
        <p:blipFill>
          <a:blip r:embed="rId2"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
            <a:ext cx="8183563" cy="1050925"/>
          </a:xfrm>
        </p:spPr>
        <p:txBody>
          <a:bodyPr>
            <a:normAutofit/>
          </a:bodyPr>
          <a:lstStyle/>
          <a:p>
            <a:pP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Purchasers' Rights of Action (continued) </a:t>
            </a:r>
            <a:endParaRPr lang="en-US" sz="2800" i="1" dirty="0">
              <a:effectLst>
                <a:outerShdw sx="1000" sy="1000" algn="tl" rotWithShape="0">
                  <a:srgbClr val="000000"/>
                </a:outerShdw>
              </a:effectLst>
              <a:latin typeface="Arial" pitchFamily="34" charset="0"/>
              <a:cs typeface="Arial" pitchFamily="34" charset="0"/>
            </a:endParaRPr>
          </a:p>
        </p:txBody>
      </p:sp>
      <p:sp>
        <p:nvSpPr>
          <p:cNvPr id="3" name="Content Placeholder 2"/>
          <p:cNvSpPr>
            <a:spLocks noGrp="1"/>
          </p:cNvSpPr>
          <p:nvPr>
            <p:ph idx="1"/>
          </p:nvPr>
        </p:nvSpPr>
        <p:spPr>
          <a:xfrm>
            <a:off x="381000" y="1219200"/>
            <a:ext cx="8458200" cy="4495800"/>
          </a:xfrm>
        </p:spPr>
        <p:txBody>
          <a:bodyPr/>
          <a:lstStyle/>
          <a:p>
            <a:pPr>
              <a:buClr>
                <a:schemeClr val="bg1"/>
              </a:buClr>
              <a:defRPr/>
            </a:pPr>
            <a:r>
              <a:rPr lang="en-CA" sz="800" b="1" dirty="0" smtClean="0">
                <a:latin typeface="+mj-lt"/>
                <a:cs typeface="Times New Roman" pitchFamily="18" charset="0"/>
              </a:rPr>
              <a:t>Saskatchewan</a:t>
            </a:r>
            <a:endParaRPr lang="en-US" sz="800" b="1" dirty="0" smtClean="0">
              <a:latin typeface="+mj-lt"/>
              <a:cs typeface="Times New Roman" pitchFamily="18" charset="0"/>
            </a:endParaRPr>
          </a:p>
          <a:p>
            <a:pPr>
              <a:buClr>
                <a:schemeClr val="bg1"/>
              </a:buClr>
              <a:defRPr/>
            </a:pPr>
            <a:r>
              <a:rPr lang="en-CA" sz="700" dirty="0" smtClean="0">
                <a:latin typeface="+mj-lt"/>
                <a:cs typeface="Times New Roman" pitchFamily="18" charset="0"/>
              </a:rPr>
              <a:t>Section 138 of </a:t>
            </a:r>
            <a:r>
              <a:rPr lang="en-CA" sz="700" i="1" dirty="0" smtClean="0">
                <a:latin typeface="+mj-lt"/>
                <a:cs typeface="Times New Roman" pitchFamily="18" charset="0"/>
              </a:rPr>
              <a:t>The Securities Act, 1988</a:t>
            </a:r>
            <a:r>
              <a:rPr lang="en-CA" sz="700" dirty="0" smtClean="0">
                <a:latin typeface="+mj-lt"/>
                <a:cs typeface="Times New Roman" pitchFamily="18" charset="0"/>
              </a:rPr>
              <a:t> (Saskatchewan), as amended (the "</a:t>
            </a:r>
            <a:r>
              <a:rPr lang="en-CA" sz="700" b="1" dirty="0" smtClean="0">
                <a:latin typeface="+mj-lt"/>
                <a:cs typeface="Times New Roman" pitchFamily="18" charset="0"/>
              </a:rPr>
              <a:t>Saskatchewan Act</a:t>
            </a:r>
            <a:r>
              <a:rPr lang="en-CA" sz="700" dirty="0" smtClean="0">
                <a:latin typeface="+mj-lt"/>
                <a:cs typeface="Times New Roman" pitchFamily="18" charset="0"/>
              </a:rPr>
              <a:t>") provides that where an offering memorandum or any amendment to it is sent or delivered to a purchaser and it contains a misrepresentation (as defined in the Saskatchewan Act), a purchaser who purchases a security covered by the offering memorandum or any amendment to it is deemed to have relied upon that misrepresentation, if it was a misrepresentation at the time of purchase, and has a right of action for rescission against the issuer or a selling security holder on whose behalf the distribution is made or has a right of action for damages against:</a:t>
            </a:r>
            <a:endParaRPr lang="en-US" sz="700" dirty="0" smtClean="0">
              <a:latin typeface="+mj-lt"/>
              <a:cs typeface="Times New Roman" pitchFamily="18" charset="0"/>
            </a:endParaRPr>
          </a:p>
          <a:p>
            <a:pPr>
              <a:buClr>
                <a:schemeClr val="bg1"/>
              </a:buClr>
              <a:defRPr/>
            </a:pPr>
            <a:r>
              <a:rPr lang="en-CA" sz="700" dirty="0" smtClean="0">
                <a:latin typeface="+mj-lt"/>
                <a:cs typeface="Times New Roman" pitchFamily="18" charset="0"/>
              </a:rPr>
              <a:t>the issuer or a selling security holder on whose behalf the distribution is made;</a:t>
            </a:r>
          </a:p>
          <a:p>
            <a:pPr>
              <a:defRPr/>
            </a:pP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every promoter and director of the issuer or the selling security holder, as the case may be, at the time the offering memorandum or any amendment to it was sent or delivered;</a:t>
            </a: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every person or corporation whose consent has been filed respecting the offering, but only with respect to reports, opinions or statements that have been made by them;</a:t>
            </a: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every person who or corporation that, in addition to the persons or companies mentioned in (a) to (c) above, signed the offering memorandum or the amendment to the offering memorandum; and</a:t>
            </a: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every person who or corporation that sells securities on behalf of the issuer or selling security holder under the offering memorandum or amendment to the offering memorandum.</a:t>
            </a:r>
            <a:endParaRPr lang="en-US" sz="700" dirty="0" smtClean="0">
              <a:latin typeface="+mj-lt"/>
              <a:cs typeface="Times New Roman" pitchFamily="18" charset="0"/>
            </a:endParaRPr>
          </a:p>
          <a:p>
            <a:pPr>
              <a:defRPr/>
            </a:pPr>
            <a:endParaRPr lang="en-CA" sz="700" dirty="0" smtClean="0">
              <a:latin typeface="+mj-lt"/>
              <a:cs typeface="Times New Roman" pitchFamily="18" charset="0"/>
            </a:endParaRPr>
          </a:p>
          <a:p>
            <a:pPr>
              <a:buClr>
                <a:schemeClr val="bg1"/>
              </a:buClr>
              <a:defRPr/>
            </a:pPr>
            <a:r>
              <a:rPr lang="en-CA" sz="700" dirty="0" smtClean="0">
                <a:latin typeface="+mj-lt"/>
                <a:cs typeface="Times New Roman" pitchFamily="18" charset="0"/>
              </a:rPr>
              <a:t>Such rights of rescission and damages are subject to certain limitations including the following:</a:t>
            </a:r>
          </a:p>
          <a:p>
            <a:pPr>
              <a:defRPr/>
            </a:pP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if the purchaser elects to exercise its right of rescission against the issuer or selling security holder, it shall have no right of action for damages against that party;</a:t>
            </a: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in an action for damages, a defendant will not be liable for all or any portion of the damages that he, she or it proves do not represent the depreciation in value of the securities resulting from the misrepresentation relied on;  </a:t>
            </a: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no person or corporation, other than the issuer or selling security holder, will be liable for any part of the offering memorandum or any amendment to it purporting to be made on the person’s or corporation’s own authority as an expert or purporting to be a copy of or an extract from the person’s or corporation’s own report, opinion or statement as an expert, unless the person or corporation failed to conduct a reasonable investigation sufficient to provide reasonable grounds for a belief that there had been no misrepresentation or believed there had been a misrepresentation.</a:t>
            </a: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in no case shall the amount recoverable exceed the price at which the securities were offered; and</a:t>
            </a: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no person or corporation is liable in an action for rescission or damages if that person or corporation proves that the purchaser purchased the securities with knowledge of the misrepresentation.</a:t>
            </a:r>
            <a:endParaRPr lang="en-US" sz="700" dirty="0" smtClean="0">
              <a:latin typeface="+mj-lt"/>
              <a:cs typeface="Times New Roman" pitchFamily="18" charset="0"/>
            </a:endParaRPr>
          </a:p>
          <a:p>
            <a:pPr>
              <a:defRPr/>
            </a:pPr>
            <a:endParaRPr lang="en-CA" sz="700" dirty="0" smtClean="0">
              <a:latin typeface="+mj-lt"/>
              <a:cs typeface="Times New Roman" pitchFamily="18" charset="0"/>
            </a:endParaRPr>
          </a:p>
          <a:p>
            <a:pPr>
              <a:buClr>
                <a:schemeClr val="bg1"/>
              </a:buClr>
              <a:defRPr/>
            </a:pPr>
            <a:r>
              <a:rPr lang="en-CA" sz="700" dirty="0" smtClean="0">
                <a:latin typeface="+mj-lt"/>
                <a:cs typeface="Times New Roman" pitchFamily="18" charset="0"/>
              </a:rPr>
              <a:t>In addition, no person or corporation, other than the issuer or selling security holder, will be liable if the person or corporation proves that:</a:t>
            </a:r>
          </a:p>
          <a:p>
            <a:pPr>
              <a:defRPr/>
            </a:pP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the offering memorandum or any amendment to it was sent or delivered without the person’s or corporation’s knowledge or consent and that, on becoming aware of it being sent or delivered, that person or corporation immediately gave reasonable general notice that it was so sent or delivered; or</a:t>
            </a:r>
            <a:endParaRPr lang="en-US" sz="700" dirty="0" smtClean="0">
              <a:latin typeface="+mj-lt"/>
              <a:cs typeface="Times New Roman" pitchFamily="18" charset="0"/>
            </a:endParaRPr>
          </a:p>
          <a:p>
            <a:pPr marL="228600" indent="-228600">
              <a:buClrTx/>
              <a:buFont typeface="+mj-lt"/>
              <a:buAutoNum type="alphaLcParenR"/>
              <a:defRPr/>
            </a:pPr>
            <a:r>
              <a:rPr lang="en-CA" sz="700" dirty="0" smtClean="0">
                <a:latin typeface="+mj-lt"/>
                <a:cs typeface="Times New Roman" pitchFamily="18" charset="0"/>
              </a:rPr>
              <a:t>with respect to any part of the offering memorandum or any amendment to it purporting to be made on the authority of an expert, or purporting to be a copy of, or an extract from, a report, an opinion or a statement of an expert, that person or corporation had no reasonable grounds to believe and did not believe that there had been a misrepresentation, the part of the offering memorandum or any amendment to it did not fairly represent the report, opinion or statement of the expert, or was not a fair copy of, or an extract from, the report, opinion or statement of the expert.</a:t>
            </a:r>
            <a:endParaRPr lang="en-US" sz="700" dirty="0" smtClean="0">
              <a:latin typeface="+mj-lt"/>
              <a:cs typeface="Times New Roman" pitchFamily="18" charset="0"/>
            </a:endParaRPr>
          </a:p>
          <a:p>
            <a:pPr>
              <a:defRPr/>
            </a:pPr>
            <a:endParaRPr lang="en-US" sz="700" dirty="0">
              <a:latin typeface="+mj-lt"/>
              <a:cs typeface="Times New Roman" pitchFamily="18" charset="0"/>
            </a:endParaRPr>
          </a:p>
        </p:txBody>
      </p:sp>
      <p:sp>
        <p:nvSpPr>
          <p:cNvPr id="4" name="Slide Number Placeholder 3"/>
          <p:cNvSpPr>
            <a:spLocks noGrp="1"/>
          </p:cNvSpPr>
          <p:nvPr>
            <p:ph type="sldNum" sz="quarter" idx="12"/>
          </p:nvPr>
        </p:nvSpPr>
        <p:spPr>
          <a:xfrm>
            <a:off x="8686800" y="6492875"/>
            <a:ext cx="457200" cy="365125"/>
          </a:xfrm>
        </p:spPr>
        <p:txBody>
          <a:bodyPr/>
          <a:lstStyle/>
          <a:p>
            <a:pPr algn="ctr">
              <a:defRPr/>
            </a:pPr>
            <a:fld id="{C708F733-3CF1-49A4-8B03-1A98FEE1B382}" type="slidenum">
              <a:rPr lang="en-US" b="1" smtClean="0">
                <a:solidFill>
                  <a:schemeClr val="tx1"/>
                </a:solidFill>
              </a:rPr>
              <a:pPr algn="ctr">
                <a:defRPr/>
              </a:pPr>
              <a:t>28</a:t>
            </a:fld>
            <a:endParaRPr lang="en-US" b="1" dirty="0">
              <a:solidFill>
                <a:schemeClr val="tx1"/>
              </a:solidFill>
            </a:endParaRPr>
          </a:p>
        </p:txBody>
      </p:sp>
      <p:pic>
        <p:nvPicPr>
          <p:cNvPr id="7" name="Picture 2" descr="Mountainview Energy Ltd. (MVW)"/>
          <p:cNvPicPr>
            <a:picLocks noChangeAspect="1" noChangeArrowheads="1"/>
          </p:cNvPicPr>
          <p:nvPr/>
        </p:nvPicPr>
        <p:blipFill>
          <a:blip r:embed="rId2"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82000" cy="4876800"/>
          </a:xfrm>
        </p:spPr>
        <p:txBody>
          <a:bodyPr/>
          <a:lstStyle/>
          <a:p>
            <a:pPr algn="just">
              <a:buClr>
                <a:schemeClr val="bg1"/>
              </a:buClr>
              <a:defRPr/>
            </a:pPr>
            <a:r>
              <a:rPr lang="en-US" sz="800" b="1" dirty="0" smtClean="0">
                <a:latin typeface="+mj-lt"/>
                <a:cs typeface="Times New Roman" pitchFamily="18" charset="0"/>
              </a:rPr>
              <a:t>Saskatchewan (continued)</a:t>
            </a:r>
          </a:p>
          <a:p>
            <a:pPr algn="just">
              <a:buClr>
                <a:schemeClr val="bg1"/>
              </a:buClr>
              <a:defRPr/>
            </a:pPr>
            <a:r>
              <a:rPr lang="en-CA" sz="700" dirty="0" smtClean="0">
                <a:latin typeface="+mj-lt"/>
                <a:cs typeface="Times New Roman" pitchFamily="18" charset="0"/>
              </a:rPr>
              <a:t>Not all defences upon which we or others may rely are described herein.  Please refer to the full text of the Saskatchewan Act for a complete listing.</a:t>
            </a:r>
          </a:p>
          <a:p>
            <a:pPr algn="just">
              <a:buClr>
                <a:schemeClr val="bg1"/>
              </a:buClr>
              <a:defRPr/>
            </a:pPr>
            <a:endParaRPr lang="en-US" sz="700" dirty="0" smtClean="0">
              <a:latin typeface="+mj-lt"/>
              <a:cs typeface="Times New Roman" pitchFamily="18" charset="0"/>
            </a:endParaRPr>
          </a:p>
          <a:p>
            <a:pPr algn="just">
              <a:buClr>
                <a:schemeClr val="bg1"/>
              </a:buClr>
              <a:defRPr/>
            </a:pPr>
            <a:r>
              <a:rPr lang="en-CA" sz="700" dirty="0" smtClean="0">
                <a:latin typeface="+mj-lt"/>
                <a:cs typeface="Times New Roman" pitchFamily="18" charset="0"/>
              </a:rPr>
              <a:t>Similar rights of action for damages and rescission are provided in section 138.1 of the Saskatchewan Act in respect of a misrepresentation in advertising and sales literature disseminated in connection with an offering of securities. </a:t>
            </a:r>
          </a:p>
          <a:p>
            <a:pPr algn="just">
              <a:buClr>
                <a:schemeClr val="bg1"/>
              </a:buClr>
              <a:defRPr/>
            </a:pPr>
            <a:endParaRPr lang="en-US" sz="700" dirty="0" smtClean="0">
              <a:latin typeface="+mj-lt"/>
              <a:cs typeface="Times New Roman" pitchFamily="18" charset="0"/>
            </a:endParaRPr>
          </a:p>
          <a:p>
            <a:pPr algn="just">
              <a:buClr>
                <a:schemeClr val="bg1"/>
              </a:buClr>
              <a:defRPr/>
            </a:pPr>
            <a:r>
              <a:rPr lang="en-CA" sz="700" dirty="0" smtClean="0">
                <a:latin typeface="+mj-lt"/>
                <a:cs typeface="Times New Roman" pitchFamily="18" charset="0"/>
              </a:rPr>
              <a:t>Section 138.2 of the Saskatchewan Act also provides that where an individual makes a verbal statement to a prospective purchaser that contains a misrepresentation relating to the security purchased and the verbal statement is made either before or contemporaneously with the purchase of the security, the purchaser is deemed to have relied on the misrepresentation, if it was a misrepresentation at the time of purchase, and has a right of action for damages against the individual who made the verbal statement.</a:t>
            </a:r>
          </a:p>
          <a:p>
            <a:pPr algn="just">
              <a:buClr>
                <a:schemeClr val="bg1"/>
              </a:buClr>
              <a:defRPr/>
            </a:pPr>
            <a:endParaRPr lang="en-US" sz="700" dirty="0" smtClean="0">
              <a:latin typeface="+mj-lt"/>
              <a:cs typeface="Times New Roman" pitchFamily="18" charset="0"/>
            </a:endParaRPr>
          </a:p>
          <a:p>
            <a:pPr algn="just">
              <a:buClr>
                <a:schemeClr val="bg1"/>
              </a:buClr>
              <a:defRPr/>
            </a:pPr>
            <a:r>
              <a:rPr lang="en-CA" sz="700" dirty="0" smtClean="0">
                <a:latin typeface="+mj-lt"/>
                <a:cs typeface="Times New Roman" pitchFamily="18" charset="0"/>
              </a:rPr>
              <a:t>Section 141(1) of the Saskatchewan Act provides a purchaser with the right to void the purchase agreement and to recover all money and other consideration paid by the purchaser for the securities if the securities are purchased from a vendor who is trading in Saskatchewan in contravention of the Saskatchewan Act, the regulations to the Saskatchewan Act or a decision of the Saskatchewan Financial Services Commission.</a:t>
            </a:r>
          </a:p>
          <a:p>
            <a:pPr algn="just">
              <a:buClr>
                <a:schemeClr val="bg1"/>
              </a:buClr>
              <a:defRPr/>
            </a:pPr>
            <a:endParaRPr lang="en-US" sz="700" dirty="0" smtClean="0">
              <a:latin typeface="+mj-lt"/>
              <a:cs typeface="Times New Roman" pitchFamily="18" charset="0"/>
            </a:endParaRPr>
          </a:p>
          <a:p>
            <a:pPr algn="just">
              <a:buClr>
                <a:schemeClr val="bg1"/>
              </a:buClr>
              <a:defRPr/>
            </a:pPr>
            <a:r>
              <a:rPr lang="en-CA" sz="700" dirty="0" smtClean="0">
                <a:latin typeface="+mj-lt"/>
                <a:cs typeface="Times New Roman" pitchFamily="18" charset="0"/>
              </a:rPr>
              <a:t>Section 141(2) of the Saskatchewan Act also provides a right of action for rescission or damages to a purchaser of securities to whom an offering memorandum or any amendment to it was not sent or delivered prior to or at the same time as the purchaser enters into an agreement to purchase the securities, as required by Section 80.1 of the Saskatchewan Act.  </a:t>
            </a:r>
            <a:endParaRPr lang="en-US" sz="700" dirty="0" smtClean="0">
              <a:latin typeface="+mj-lt"/>
              <a:cs typeface="Times New Roman" pitchFamily="18" charset="0"/>
            </a:endParaRPr>
          </a:p>
          <a:p>
            <a:pPr algn="just">
              <a:buClr>
                <a:schemeClr val="bg1"/>
              </a:buClr>
              <a:defRPr/>
            </a:pPr>
            <a:r>
              <a:rPr lang="en-CA" sz="700" dirty="0" smtClean="0">
                <a:latin typeface="+mj-lt"/>
                <a:cs typeface="Times New Roman" pitchFamily="18" charset="0"/>
              </a:rPr>
              <a:t>The rights of action for damages or rescission under the Saskatchewan Act are in addition to and do not derogate from any other right which a purchaser may have at law.</a:t>
            </a:r>
          </a:p>
          <a:p>
            <a:pPr algn="just">
              <a:buClr>
                <a:schemeClr val="bg1"/>
              </a:buClr>
              <a:defRPr/>
            </a:pPr>
            <a:endParaRPr lang="en-US" sz="700" dirty="0" smtClean="0">
              <a:latin typeface="+mj-lt"/>
              <a:cs typeface="Times New Roman" pitchFamily="18" charset="0"/>
            </a:endParaRPr>
          </a:p>
          <a:p>
            <a:pPr algn="just">
              <a:buClr>
                <a:schemeClr val="bg1"/>
              </a:buClr>
              <a:defRPr/>
            </a:pPr>
            <a:r>
              <a:rPr lang="en-CA" sz="700" dirty="0" smtClean="0">
                <a:latin typeface="+mj-lt"/>
                <a:cs typeface="Times New Roman" pitchFamily="18" charset="0"/>
              </a:rPr>
              <a:t>Section 147 of the Saskatchewan Act provides that no action shall be commenced to enforce any of the foregoing rights more than:</a:t>
            </a:r>
            <a:endParaRPr lang="en-US" sz="700" dirty="0" smtClean="0">
              <a:latin typeface="+mj-lt"/>
              <a:cs typeface="Times New Roman" pitchFamily="18" charset="0"/>
            </a:endParaRPr>
          </a:p>
          <a:p>
            <a:pPr marL="228600" indent="-228600" algn="just">
              <a:buClrTx/>
              <a:buFont typeface="+mj-lt"/>
              <a:buAutoNum type="alphaLcParenR"/>
              <a:defRPr/>
            </a:pPr>
            <a:r>
              <a:rPr lang="en-CA" sz="700" dirty="0" smtClean="0">
                <a:latin typeface="+mj-lt"/>
                <a:cs typeface="Times New Roman" pitchFamily="18" charset="0"/>
              </a:rPr>
              <a:t>in the case of an action for rescission, 180 days after the date of the transaction that gave rise to the cause of action; or</a:t>
            </a:r>
          </a:p>
          <a:p>
            <a:pPr marL="228600" indent="-228600" algn="just">
              <a:buClrTx/>
              <a:buFont typeface="+mj-lt"/>
              <a:buAutoNum type="alphaLcParenR"/>
              <a:defRPr/>
            </a:pPr>
            <a:r>
              <a:rPr lang="en-CA" sz="700" dirty="0" smtClean="0">
                <a:latin typeface="+mj-lt"/>
                <a:cs typeface="Times New Roman" pitchFamily="18" charset="0"/>
              </a:rPr>
              <a:t>in the case of any other action, other than an action for rescission, the earlier of:</a:t>
            </a:r>
            <a:endParaRPr lang="en-US" sz="700" dirty="0" smtClean="0">
              <a:latin typeface="+mj-lt"/>
              <a:cs typeface="Times New Roman" pitchFamily="18" charset="0"/>
            </a:endParaRPr>
          </a:p>
          <a:p>
            <a:pPr marL="742950" lvl="1" indent="-285750" algn="just">
              <a:buClrTx/>
              <a:buFont typeface="+mj-lt"/>
              <a:buAutoNum type="romanLcPeriod"/>
              <a:defRPr/>
            </a:pPr>
            <a:r>
              <a:rPr lang="en-CA" sz="700" dirty="0" smtClean="0">
                <a:latin typeface="+mj-lt"/>
                <a:cs typeface="Times New Roman" pitchFamily="18" charset="0"/>
              </a:rPr>
              <a:t>one year after the plaintiff first had knowledge of the facts giving rise to the cause of action; or</a:t>
            </a:r>
          </a:p>
          <a:p>
            <a:pPr marL="742950" lvl="1" indent="-285750" algn="just">
              <a:buClrTx/>
              <a:buFont typeface="+mj-lt"/>
              <a:buAutoNum type="romanLcPeriod"/>
              <a:defRPr/>
            </a:pPr>
            <a:r>
              <a:rPr lang="en-CA" sz="700" dirty="0" smtClean="0">
                <a:latin typeface="+mj-lt"/>
                <a:cs typeface="Times New Roman" pitchFamily="18" charset="0"/>
              </a:rPr>
              <a:t>six years after the date of the transaction that gave rise to the cause of action.</a:t>
            </a:r>
            <a:endParaRPr lang="en-US" sz="700" dirty="0" smtClean="0">
              <a:latin typeface="+mj-lt"/>
              <a:cs typeface="Times New Roman" pitchFamily="18" charset="0"/>
            </a:endParaRPr>
          </a:p>
          <a:p>
            <a:pPr algn="just">
              <a:defRPr/>
            </a:pPr>
            <a:endParaRPr lang="en-CA" sz="700" dirty="0" smtClean="0">
              <a:latin typeface="+mj-lt"/>
              <a:cs typeface="Times New Roman" pitchFamily="18" charset="0"/>
            </a:endParaRPr>
          </a:p>
          <a:p>
            <a:pPr algn="just">
              <a:buClr>
                <a:schemeClr val="bg1"/>
              </a:buClr>
              <a:defRPr/>
            </a:pPr>
            <a:r>
              <a:rPr lang="en-CA" sz="700" dirty="0" smtClean="0">
                <a:latin typeface="+mj-lt"/>
                <a:cs typeface="Times New Roman" pitchFamily="18" charset="0"/>
              </a:rPr>
              <a:t>The Saskatchewan Act also provides a purchaser who has received an amended offering memorandum delivered in accordance with subsection 80.1(3) of the Saskatchewan Act has a right to withdraw from the agreement to purchase the securities by delivering a notice to the person who or corporation that is selling the securities, indicating the purchaser’s intention not to be bound by the purchase agreement, provided such notice is delivered by the purchaser within two business days of receiving the amended offering memorandum.</a:t>
            </a:r>
            <a:endParaRPr lang="en-US" sz="700" dirty="0" smtClean="0">
              <a:latin typeface="+mj-lt"/>
              <a:cs typeface="Times New Roman" pitchFamily="18" charset="0"/>
            </a:endParaRPr>
          </a:p>
          <a:p>
            <a:pPr>
              <a:defRPr/>
            </a:pPr>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686800" y="6492875"/>
            <a:ext cx="457200" cy="365125"/>
          </a:xfrm>
        </p:spPr>
        <p:txBody>
          <a:bodyPr/>
          <a:lstStyle/>
          <a:p>
            <a:pPr algn="ctr">
              <a:defRPr/>
            </a:pPr>
            <a:fld id="{FE1A62D5-EEFF-4BFB-88D3-19346AB5143D}" type="slidenum">
              <a:rPr lang="en-US" b="1" smtClean="0">
                <a:solidFill>
                  <a:schemeClr val="tx1"/>
                </a:solidFill>
              </a:rPr>
              <a:pPr algn="ctr">
                <a:defRPr/>
              </a:pPr>
              <a:t>29</a:t>
            </a:fld>
            <a:endParaRPr lang="en-US" b="1" dirty="0">
              <a:solidFill>
                <a:schemeClr val="tx1"/>
              </a:solidFill>
            </a:endParaRPr>
          </a:p>
        </p:txBody>
      </p:sp>
      <p:sp>
        <p:nvSpPr>
          <p:cNvPr id="8" name="Title 1"/>
          <p:cNvSpPr txBox="1">
            <a:spLocks/>
          </p:cNvSpPr>
          <p:nvPr/>
        </p:nvSpPr>
        <p:spPr>
          <a:xfrm>
            <a:off x="457200" y="6350"/>
            <a:ext cx="8183563" cy="1050925"/>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smtClean="0">
                <a:ln>
                  <a:noFill/>
                </a:ln>
                <a:solidFill>
                  <a:srgbClr val="0070C0"/>
                </a:solidFill>
                <a:effectLst>
                  <a:outerShdw sx="1000" sy="1000" algn="tl" rotWithShape="0">
                    <a:srgbClr val="000000"/>
                  </a:outerShdw>
                </a:effectLst>
                <a:uLnTx/>
                <a:uFillTx/>
                <a:latin typeface="Arial" pitchFamily="34" charset="0"/>
                <a:ea typeface="+mj-ea"/>
                <a:cs typeface="Arial" pitchFamily="34" charset="0"/>
              </a:rPr>
              <a:t>Purchasers' Rights of Action (continued) </a:t>
            </a:r>
            <a:endParaRPr kumimoji="0" lang="en-US" sz="2800" b="1" i="1" u="none" strike="noStrike" kern="1200" cap="none" spc="0" normalizeH="0" baseline="0" noProof="0" dirty="0">
              <a:ln>
                <a:noFill/>
              </a:ln>
              <a:solidFill>
                <a:srgbClr val="FF8D3E"/>
              </a:solidFill>
              <a:effectLst>
                <a:outerShdw sx="1000" sy="1000" algn="tl" rotWithShape="0">
                  <a:srgbClr val="000000"/>
                </a:outerShdw>
              </a:effectLst>
              <a:uLnTx/>
              <a:uFillTx/>
              <a:latin typeface="Arial" pitchFamily="34" charset="0"/>
              <a:ea typeface="+mj-ea"/>
              <a:cs typeface="Arial" pitchFamily="34" charset="0"/>
            </a:endParaRPr>
          </a:p>
        </p:txBody>
      </p:sp>
      <p:pic>
        <p:nvPicPr>
          <p:cNvPr id="7" name="Picture 2" descr="Mountainview Energy Ltd. (MVW)"/>
          <p:cNvPicPr>
            <a:picLocks noChangeAspect="1" noChangeArrowheads="1"/>
          </p:cNvPicPr>
          <p:nvPr/>
        </p:nvPicPr>
        <p:blipFill>
          <a:blip r:embed="rId2"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83563" cy="1050925"/>
          </a:xfrm>
        </p:spPr>
        <p:txBody>
          <a:bodyPr vert="horz" anchor="b">
            <a:normAutofit/>
          </a:bodyPr>
          <a:lstStyle/>
          <a:p>
            <a:pP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Business Overview</a:t>
            </a:r>
          </a:p>
        </p:txBody>
      </p:sp>
      <p:sp>
        <p:nvSpPr>
          <p:cNvPr id="8" name="Content Placeholder 2"/>
          <p:cNvSpPr txBox="1">
            <a:spLocks/>
          </p:cNvSpPr>
          <p:nvPr/>
        </p:nvSpPr>
        <p:spPr>
          <a:xfrm>
            <a:off x="457200" y="1341861"/>
            <a:ext cx="8183563" cy="5257800"/>
          </a:xfrm>
          <a:prstGeom prst="rect">
            <a:avLst/>
          </a:prstGeom>
        </p:spPr>
        <p:txBody>
          <a:bodyPr/>
          <a:lstStyle/>
          <a:p>
            <a:pPr marL="171450" marR="0" lvl="0" indent="-171450" defTabSz="914400" eaLnBrk="0" latinLnBrk="0" hangingPunct="0">
              <a:lnSpc>
                <a:spcPct val="100000"/>
              </a:lnSpc>
              <a:spcBef>
                <a:spcPct val="25000"/>
              </a:spcBef>
              <a:buClrTx/>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Mountainview is a light oil focused junior entity focused immediately South of the Canadian border in Montana and North Dakota</a:t>
            </a:r>
          </a:p>
          <a:p>
            <a:pPr marL="265113" marR="0" lvl="0" indent="-265113" algn="l" defTabSz="914400" rtl="0" eaLnBrk="0" fontAlgn="base" latinLnBrk="0" hangingPunct="0">
              <a:lnSpc>
                <a:spcPct val="100000"/>
              </a:lnSpc>
              <a:spcBef>
                <a:spcPts val="250"/>
              </a:spcBef>
              <a:spcAft>
                <a:spcPct val="0"/>
              </a:spcAft>
              <a:buClrTx/>
              <a:buSzPct val="60000"/>
              <a:tabLst/>
              <a:defRPr/>
            </a:pPr>
            <a:endParaRPr kumimoji="0" lang="en-US" sz="1900" b="0" i="0" u="none" strike="noStrike" kern="1200" cap="none" spc="0" normalizeH="0" noProof="0" dirty="0" smtClean="0">
              <a:ln>
                <a:noFill/>
              </a:ln>
              <a:solidFill>
                <a:schemeClr val="tx1"/>
              </a:solidFill>
              <a:effectLst/>
              <a:uLnTx/>
              <a:uFillTx/>
              <a:latin typeface="Calibri" pitchFamily="34" charset="0"/>
              <a:ea typeface="+mn-ea"/>
              <a:cs typeface="Times New Roman" pitchFamily="18" charset="0"/>
            </a:endParaRPr>
          </a:p>
          <a:p>
            <a:pPr marL="171450" indent="-171450" eaLnBrk="0" hangingPunct="0">
              <a:spcBef>
                <a:spcPct val="25000"/>
              </a:spcBef>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Holds over 25,000 net acres in the Williston Basin and 80,000 net acres Alberta </a:t>
            </a:r>
            <a:r>
              <a:rPr lang="en-US" sz="1900" dirty="0" err="1" smtClean="0">
                <a:solidFill>
                  <a:srgbClr val="000000"/>
                </a:solidFill>
                <a:latin typeface="Calibri" pitchFamily="34" charset="0"/>
              </a:rPr>
              <a:t>Bakken</a:t>
            </a:r>
            <a:r>
              <a:rPr lang="en-US" sz="1900" dirty="0" smtClean="0">
                <a:solidFill>
                  <a:srgbClr val="000000"/>
                </a:solidFill>
                <a:latin typeface="Calibri" pitchFamily="34" charset="0"/>
              </a:rPr>
              <a:t> and is targeting </a:t>
            </a:r>
            <a:r>
              <a:rPr lang="en-US" sz="1900" dirty="0" err="1" smtClean="0">
                <a:solidFill>
                  <a:srgbClr val="000000"/>
                </a:solidFill>
                <a:latin typeface="Calibri" pitchFamily="34" charset="0"/>
              </a:rPr>
              <a:t>Bakken</a:t>
            </a:r>
            <a:r>
              <a:rPr lang="en-US" sz="1900" dirty="0" smtClean="0">
                <a:solidFill>
                  <a:srgbClr val="000000"/>
                </a:solidFill>
                <a:latin typeface="Calibri" pitchFamily="34" charset="0"/>
              </a:rPr>
              <a:t>/Three Forks plays</a:t>
            </a:r>
          </a:p>
          <a:p>
            <a:pPr marL="171450" indent="-171450" eaLnBrk="0" hangingPunct="0">
              <a:spcBef>
                <a:spcPct val="25000"/>
              </a:spcBef>
              <a:buSzPct val="70000"/>
              <a:buFont typeface="Wingdings" pitchFamily="2" charset="2"/>
              <a:buChar char="n"/>
              <a:tabLst>
                <a:tab pos="2047875" algn="l"/>
                <a:tab pos="5711825" algn="l"/>
              </a:tabLst>
              <a:defRPr/>
            </a:pPr>
            <a:endParaRPr lang="en-US" sz="1900" dirty="0">
              <a:solidFill>
                <a:srgbClr val="000000"/>
              </a:solidFill>
              <a:latin typeface="Calibri" pitchFamily="34" charset="0"/>
            </a:endParaRPr>
          </a:p>
          <a:p>
            <a:pPr marL="171450" indent="-171450" eaLnBrk="0" hangingPunct="0">
              <a:spcBef>
                <a:spcPct val="25000"/>
              </a:spcBef>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Management is based in and has had a strong focus in Montana/North Dakota with access to services, infrastructure and continued land deals</a:t>
            </a:r>
          </a:p>
          <a:p>
            <a:pPr marL="171450" indent="-171450" eaLnBrk="0" hangingPunct="0">
              <a:spcBef>
                <a:spcPct val="25000"/>
              </a:spcBef>
              <a:buSzPct val="70000"/>
              <a:buFont typeface="Wingdings" pitchFamily="2" charset="2"/>
              <a:buChar char="n"/>
              <a:tabLst>
                <a:tab pos="2047875" algn="l"/>
                <a:tab pos="5711825" algn="l"/>
              </a:tabLst>
              <a:defRPr/>
            </a:pPr>
            <a:endParaRPr lang="en-US" sz="1900" dirty="0">
              <a:solidFill>
                <a:srgbClr val="000000"/>
              </a:solidFill>
              <a:latin typeface="Calibri" pitchFamily="34" charset="0"/>
            </a:endParaRPr>
          </a:p>
          <a:p>
            <a:pPr marL="171450" indent="-171450" eaLnBrk="0" hangingPunct="0">
              <a:spcBef>
                <a:spcPct val="25000"/>
              </a:spcBef>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Recent acquisition of a further </a:t>
            </a:r>
            <a:r>
              <a:rPr lang="en-US" sz="1900" dirty="0" smtClean="0">
                <a:latin typeface="Calibri" pitchFamily="34" charset="0"/>
              </a:rPr>
              <a:t>13,400 </a:t>
            </a:r>
            <a:r>
              <a:rPr lang="en-US" sz="1900" dirty="0" smtClean="0">
                <a:solidFill>
                  <a:srgbClr val="000000"/>
                </a:solidFill>
                <a:latin typeface="Calibri" pitchFamily="34" charset="0"/>
              </a:rPr>
              <a:t>net acres in the Williston Basin and a large U.S. independent company, will operate the Medicine Lake Project</a:t>
            </a:r>
          </a:p>
          <a:p>
            <a:pPr marL="171450" indent="-171450" eaLnBrk="0" hangingPunct="0">
              <a:spcBef>
                <a:spcPct val="25000"/>
              </a:spcBef>
              <a:buSzPct val="70000"/>
              <a:buFont typeface="Wingdings" pitchFamily="2" charset="2"/>
              <a:buChar char="n"/>
              <a:tabLst>
                <a:tab pos="2047875" algn="l"/>
                <a:tab pos="5711825" algn="l"/>
              </a:tabLst>
              <a:defRPr/>
            </a:pPr>
            <a:endParaRPr lang="en-US" sz="1900" dirty="0">
              <a:solidFill>
                <a:srgbClr val="000000"/>
              </a:solidFill>
              <a:latin typeface="Calibri" pitchFamily="34" charset="0"/>
            </a:endParaRPr>
          </a:p>
          <a:p>
            <a:pPr marL="171450" indent="-171450" eaLnBrk="0" hangingPunct="0">
              <a:spcBef>
                <a:spcPct val="25000"/>
              </a:spcBef>
              <a:buSzPct val="70000"/>
              <a:buFont typeface="Wingdings" pitchFamily="2" charset="2"/>
              <a:buChar char="n"/>
              <a:tabLst>
                <a:tab pos="2047875" algn="l"/>
                <a:tab pos="5711825" algn="l"/>
              </a:tabLst>
              <a:defRPr/>
            </a:pPr>
            <a:r>
              <a:rPr lang="en-US" sz="1900" dirty="0" smtClean="0">
                <a:solidFill>
                  <a:srgbClr val="000000"/>
                </a:solidFill>
                <a:latin typeface="Calibri" pitchFamily="34" charset="0"/>
              </a:rPr>
              <a:t>Targeting a capital program of </a:t>
            </a:r>
            <a:r>
              <a:rPr lang="en-US" sz="1900" dirty="0" smtClean="0">
                <a:latin typeface="Calibri" pitchFamily="34" charset="0"/>
              </a:rPr>
              <a:t>$17.2 million </a:t>
            </a:r>
            <a:r>
              <a:rPr lang="en-US" sz="1900" dirty="0" smtClean="0">
                <a:solidFill>
                  <a:srgbClr val="000000"/>
                </a:solidFill>
                <a:latin typeface="Calibri" pitchFamily="34" charset="0"/>
              </a:rPr>
              <a:t>in 2012 with </a:t>
            </a:r>
            <a:r>
              <a:rPr lang="en-US" sz="1900" dirty="0" smtClean="0">
                <a:latin typeface="Calibri" pitchFamily="34" charset="0"/>
              </a:rPr>
              <a:t>12</a:t>
            </a:r>
            <a:r>
              <a:rPr lang="en-US" sz="1900" dirty="0" smtClean="0">
                <a:solidFill>
                  <a:srgbClr val="000000"/>
                </a:solidFill>
                <a:latin typeface="Calibri" pitchFamily="34" charset="0"/>
              </a:rPr>
              <a:t> horizontal gross wells and one vertical in the Williston Basin</a:t>
            </a:r>
          </a:p>
        </p:txBody>
      </p:sp>
      <p:sp>
        <p:nvSpPr>
          <p:cNvPr id="7" name="Slide Number Placeholder 3"/>
          <p:cNvSpPr>
            <a:spLocks noGrp="1"/>
          </p:cNvSpPr>
          <p:nvPr>
            <p:ph type="sldNum" sz="quarter" idx="12"/>
          </p:nvPr>
        </p:nvSpPr>
        <p:spPr>
          <a:xfrm>
            <a:off x="8686800" y="6492875"/>
            <a:ext cx="457200" cy="365125"/>
          </a:xfrm>
        </p:spPr>
        <p:txBody>
          <a:bodyPr/>
          <a:lstStyle/>
          <a:p>
            <a:pPr algn="ctr">
              <a:defRPr/>
            </a:pPr>
            <a:fld id="{3EA487D5-B74D-4CE6-BFE7-715B02745449}" type="slidenum">
              <a:rPr lang="en-US" b="1" smtClean="0">
                <a:solidFill>
                  <a:schemeClr val="tx1"/>
                </a:solidFill>
              </a:rPr>
              <a:pPr algn="ctr">
                <a:defRPr/>
              </a:pPr>
              <a:t>3</a:t>
            </a:fld>
            <a:endParaRPr lang="en-US" b="1" dirty="0">
              <a:solidFill>
                <a:schemeClr val="tx1"/>
              </a:solidFill>
            </a:endParaRPr>
          </a:p>
        </p:txBody>
      </p:sp>
      <p:pic>
        <p:nvPicPr>
          <p:cNvPr id="10"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81000" y="1219200"/>
            <a:ext cx="8305800" cy="4724400"/>
          </a:xfrm>
        </p:spPr>
        <p:txBody>
          <a:bodyPr/>
          <a:lstStyle/>
          <a:p>
            <a:pPr algn="just">
              <a:buClr>
                <a:schemeClr val="bg1"/>
              </a:buClr>
            </a:pPr>
            <a:r>
              <a:rPr lang="en-CA" sz="800" b="1" dirty="0" smtClean="0"/>
              <a:t>Ontario</a:t>
            </a:r>
          </a:p>
          <a:p>
            <a:pPr algn="just">
              <a:buClr>
                <a:schemeClr val="bg1"/>
              </a:buClr>
            </a:pPr>
            <a:endParaRPr lang="en-US" sz="700" b="1" dirty="0" smtClean="0"/>
          </a:p>
          <a:p>
            <a:pPr algn="just">
              <a:buClr>
                <a:schemeClr val="bg1"/>
              </a:buClr>
            </a:pPr>
            <a:r>
              <a:rPr lang="en-CA" sz="700" dirty="0" smtClean="0"/>
              <a:t>Section 5.2 of Ontario Securities Commission Rule 45-501 provides that purchasers who have been delivered an offering memorandum in connection with a distribution of securities in reliance upon the "accredited investor" prospectus exemption in Section 2.3 of NI 45-106 have the rights referred to in Section 130.1 of the </a:t>
            </a:r>
            <a:r>
              <a:rPr lang="en-CA" sz="700" i="1" dirty="0" smtClean="0"/>
              <a:t>Securities Act</a:t>
            </a:r>
            <a:r>
              <a:rPr lang="en-CA" sz="700" dirty="0" smtClean="0"/>
              <a:t> (Ontario) (the "</a:t>
            </a:r>
            <a:r>
              <a:rPr lang="en-CA" sz="700" b="1" dirty="0" smtClean="0"/>
              <a:t>Ontario Act</a:t>
            </a:r>
            <a:r>
              <a:rPr lang="en-CA" sz="700" dirty="0" smtClean="0"/>
              <a:t>").  The Ontario Act provides such purchasers with a statutory right of action against the issuer of the securities for rescission or damages in the event that the offering memorandum and any amendment to it contains a misrepresentation.</a:t>
            </a:r>
          </a:p>
          <a:p>
            <a:pPr algn="just">
              <a:buClr>
                <a:schemeClr val="bg1"/>
              </a:buClr>
            </a:pPr>
            <a:endParaRPr lang="en-US" sz="700" dirty="0" smtClean="0"/>
          </a:p>
          <a:p>
            <a:pPr algn="just">
              <a:buClr>
                <a:schemeClr val="bg1"/>
              </a:buClr>
            </a:pPr>
            <a:r>
              <a:rPr lang="en-CA" sz="700" dirty="0" smtClean="0"/>
              <a:t>Where an offering memorandum is delivered to a purchaser and contains a misrepresentation, the purchaser, without regard to whether the purchaser relied on the misrepresentation, will have a statutory right of action against the issuer for damages or for rescission; if the purchaser elects to exercise the right of rescission, the purchaser will have no right of action for damages against the issuer.  No such action shall be commenced more than, in the case of an action for rescission, 180 days after the date of the transaction that gave rise to the cause of action, or, in the case of any action other than an action for rescission, the earlier of: (</a:t>
            </a:r>
            <a:r>
              <a:rPr lang="en-CA" sz="700" dirty="0" err="1" smtClean="0"/>
              <a:t>i</a:t>
            </a:r>
            <a:r>
              <a:rPr lang="en-CA" sz="700" dirty="0" smtClean="0"/>
              <a:t>) 180 days after the purchaser first had knowledge of the facts giving rise to the cause of action, or (ii) three years after the date of the transaction that gave rise to the cause of action.</a:t>
            </a:r>
          </a:p>
          <a:p>
            <a:pPr algn="just">
              <a:buClr>
                <a:schemeClr val="bg1"/>
              </a:buClr>
            </a:pPr>
            <a:endParaRPr lang="en-US" sz="700" dirty="0" smtClean="0"/>
          </a:p>
          <a:p>
            <a:pPr algn="just">
              <a:buClr>
                <a:schemeClr val="bg1"/>
              </a:buClr>
            </a:pPr>
            <a:r>
              <a:rPr lang="en-CA" sz="700" dirty="0" smtClean="0"/>
              <a:t>The Ontario Act provides a number of limitations and defences to such actions, including the following. (a) the issuer is not liable if it proves that the purchaser purchased the securities with knowledge of the misrepresentation; (b) in an action for damages, the issuer shall not be liable for all or any portion of the damages that the issuer proves does not represent the depreciation in value of the securities as a result of the misrepresentation relied upon; and (c)in no case shall the amount recoverable exceed the price at which the securities were offered.</a:t>
            </a:r>
          </a:p>
          <a:p>
            <a:pPr algn="just">
              <a:buClr>
                <a:schemeClr val="bg1"/>
              </a:buClr>
            </a:pPr>
            <a:endParaRPr lang="en-US" sz="700" dirty="0" smtClean="0"/>
          </a:p>
          <a:p>
            <a:pPr algn="just">
              <a:buClr>
                <a:schemeClr val="bg1"/>
              </a:buClr>
            </a:pPr>
            <a:r>
              <a:rPr lang="en-CA" sz="700" dirty="0" smtClean="0"/>
              <a:t>These rights are not available for a purchaser purchasing in reliance upon the “accredited investor” prospectus exemption in Section 2.3 of NI 45-106 that is: (a) a Canadian financial institution, meaning either: (</a:t>
            </a:r>
            <a:r>
              <a:rPr lang="en-CA" sz="700" dirty="0" err="1" smtClean="0"/>
              <a:t>i</a:t>
            </a:r>
            <a:r>
              <a:rPr lang="en-CA" sz="700" dirty="0" smtClean="0"/>
              <a:t>) an association governed by the Cooperative Credit Associations Act (Canada) or a central cooperative credit society for which an order has been made under section 473(1) of that Act; or (ii) a bank, loan corporation, trust corporation, trust corporation, insurance corporation, treasury branch, credit union, </a:t>
            </a:r>
            <a:r>
              <a:rPr lang="en-CA" sz="700" dirty="0" err="1" smtClean="0"/>
              <a:t>caisse</a:t>
            </a:r>
            <a:r>
              <a:rPr lang="en-CA" sz="700" dirty="0" smtClean="0"/>
              <a:t> </a:t>
            </a:r>
            <a:r>
              <a:rPr lang="en-CA" sz="700" dirty="0" err="1" smtClean="0"/>
              <a:t>populaire</a:t>
            </a:r>
            <a:r>
              <a:rPr lang="en-CA" sz="700" dirty="0" smtClean="0"/>
              <a:t>, financial services corporation, or league that, in each case, is authorized by an enactment of Canada or a province or territory of Canada to carry on business in Canada or a territory in Canada; (b) a Schedule III bank, meaning an authorized foreign bank named in Schedule III of the Bank Act (Canada); (c) the Business Development Bank of Canada incorporated under the Business Development Bank of Canada Act (Canada); or (d) a subsidiary of any person referred to in paragraphs (a), (b) or (c), if the person owns all of the voting securities of the subsidiary, except the voting securities required by law to be owned by the directors of the subsidiary.</a:t>
            </a:r>
            <a:endParaRPr lang="en-US" sz="700" dirty="0" smtClean="0"/>
          </a:p>
          <a:p>
            <a:pPr>
              <a:buClr>
                <a:schemeClr val="bg1"/>
              </a:buClr>
            </a:pPr>
            <a:endParaRPr lang="en-US" sz="7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686800" y="6492875"/>
            <a:ext cx="457200" cy="365125"/>
          </a:xfrm>
        </p:spPr>
        <p:txBody>
          <a:bodyPr/>
          <a:lstStyle/>
          <a:p>
            <a:pPr algn="ctr">
              <a:defRPr/>
            </a:pPr>
            <a:fld id="{D23C0207-F33F-45A8-AAA6-CB84664921CE}" type="slidenum">
              <a:rPr lang="en-US" b="1" smtClean="0">
                <a:solidFill>
                  <a:schemeClr val="tx1"/>
                </a:solidFill>
              </a:rPr>
              <a:pPr algn="ctr">
                <a:defRPr/>
              </a:pPr>
              <a:t>30</a:t>
            </a:fld>
            <a:endParaRPr lang="en-US" b="1" dirty="0">
              <a:solidFill>
                <a:schemeClr val="tx1"/>
              </a:solidFill>
            </a:endParaRPr>
          </a:p>
        </p:txBody>
      </p:sp>
      <p:sp>
        <p:nvSpPr>
          <p:cNvPr id="7" name="Title 1"/>
          <p:cNvSpPr txBox="1">
            <a:spLocks/>
          </p:cNvSpPr>
          <p:nvPr/>
        </p:nvSpPr>
        <p:spPr>
          <a:xfrm>
            <a:off x="457200" y="6350"/>
            <a:ext cx="8183563" cy="1050925"/>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smtClean="0">
                <a:ln>
                  <a:noFill/>
                </a:ln>
                <a:solidFill>
                  <a:srgbClr val="0070C0"/>
                </a:solidFill>
                <a:effectLst>
                  <a:outerShdw sx="1000" sy="1000" algn="tl" rotWithShape="0">
                    <a:srgbClr val="000000"/>
                  </a:outerShdw>
                </a:effectLst>
                <a:uLnTx/>
                <a:uFillTx/>
                <a:latin typeface="Arial" pitchFamily="34" charset="0"/>
                <a:ea typeface="+mj-ea"/>
                <a:cs typeface="Arial" pitchFamily="34" charset="0"/>
              </a:rPr>
              <a:t>Purchasers' Rights of Action (continued) </a:t>
            </a:r>
            <a:endParaRPr kumimoji="0" lang="en-US" sz="2800" b="1" i="1" u="none" strike="noStrike" kern="1200" cap="none" spc="0" normalizeH="0" baseline="0" noProof="0" dirty="0">
              <a:ln>
                <a:noFill/>
              </a:ln>
              <a:solidFill>
                <a:srgbClr val="FF8D3E"/>
              </a:solidFill>
              <a:effectLst>
                <a:outerShdw sx="1000" sy="1000" algn="tl" rotWithShape="0">
                  <a:srgbClr val="000000"/>
                </a:outerShdw>
              </a:effectLst>
              <a:uLnTx/>
              <a:uFillTx/>
              <a:latin typeface="Arial" pitchFamily="34" charset="0"/>
              <a:ea typeface="+mj-ea"/>
              <a:cs typeface="Arial" pitchFamily="34" charset="0"/>
            </a:endParaRPr>
          </a:p>
        </p:txBody>
      </p:sp>
      <p:pic>
        <p:nvPicPr>
          <p:cNvPr id="9" name="Picture 2" descr="Mountainview Energy Ltd. (MVW)"/>
          <p:cNvPicPr>
            <a:picLocks noChangeAspect="1" noChangeArrowheads="1"/>
          </p:cNvPicPr>
          <p:nvPr/>
        </p:nvPicPr>
        <p:blipFill>
          <a:blip r:embed="rId2"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83563" cy="1050925"/>
          </a:xfrm>
        </p:spPr>
        <p:txBody>
          <a:bodyPr vert="horz" anchor="b">
            <a:normAutofit/>
          </a:bodyPr>
          <a:lstStyle/>
          <a:p>
            <a:pP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Corporate Overview</a:t>
            </a:r>
          </a:p>
        </p:txBody>
      </p:sp>
      <p:graphicFrame>
        <p:nvGraphicFramePr>
          <p:cNvPr id="11" name="Table 10"/>
          <p:cNvGraphicFramePr>
            <a:graphicFrameLocks noGrp="1"/>
          </p:cNvGraphicFramePr>
          <p:nvPr/>
        </p:nvGraphicFramePr>
        <p:xfrm>
          <a:off x="895350" y="1706880"/>
          <a:ext cx="7353300" cy="3144520"/>
        </p:xfrm>
        <a:graphic>
          <a:graphicData uri="http://schemas.openxmlformats.org/drawingml/2006/table">
            <a:tbl>
              <a:tblPr firstRow="1" bandRow="1">
                <a:tableStyleId>{8799B23B-EC83-4686-B30A-512413B5E67A}</a:tableStyleId>
              </a:tblPr>
              <a:tblGrid>
                <a:gridCol w="2886342"/>
                <a:gridCol w="4466958"/>
              </a:tblGrid>
              <a:tr h="370840">
                <a:tc>
                  <a:txBody>
                    <a:bodyPr/>
                    <a:lstStyle/>
                    <a:p>
                      <a:r>
                        <a:rPr lang="en-CA" sz="1500" b="1" dirty="0" smtClean="0">
                          <a:latin typeface="Calibri" pitchFamily="34" charset="0"/>
                        </a:rPr>
                        <a:t>Share Listing:</a:t>
                      </a:r>
                      <a:endParaRPr lang="en-CA" sz="15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500" b="1" dirty="0" smtClean="0">
                          <a:latin typeface="Calibri" pitchFamily="34" charset="0"/>
                        </a:rPr>
                        <a:t>TSX-V</a:t>
                      </a:r>
                      <a:r>
                        <a:rPr lang="en-CA" sz="1500" b="1" baseline="0" dirty="0" smtClean="0">
                          <a:latin typeface="Calibri" pitchFamily="34" charset="0"/>
                        </a:rPr>
                        <a:t> “MVW.V”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CA" sz="1500" b="1" dirty="0" smtClean="0">
                          <a:solidFill>
                            <a:schemeClr val="tx1"/>
                          </a:solidFill>
                          <a:latin typeface="Calibri" pitchFamily="34" charset="0"/>
                        </a:rPr>
                        <a:t>Basic Shares Outstanding:</a:t>
                      </a:r>
                      <a:endParaRPr lang="en-CA" sz="1500" b="1"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500" b="1" baseline="0" dirty="0" smtClean="0">
                          <a:solidFill>
                            <a:schemeClr val="tx1"/>
                          </a:solidFill>
                          <a:latin typeface="Calibri" pitchFamily="34" charset="0"/>
                          <a:sym typeface="Wingdings 2"/>
                        </a:rPr>
                        <a:t>106.9 million</a:t>
                      </a:r>
                      <a:endParaRPr lang="en-CA" sz="1500" b="1"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370840">
                <a:tc>
                  <a:txBody>
                    <a:bodyPr/>
                    <a:lstStyle/>
                    <a:p>
                      <a:r>
                        <a:rPr lang="en-CA" sz="1500" b="1" dirty="0" smtClean="0">
                          <a:latin typeface="Calibri" pitchFamily="34" charset="0"/>
                        </a:rPr>
                        <a:t>F.D. Shares Outstan</a:t>
                      </a:r>
                      <a:r>
                        <a:rPr lang="en-CA" sz="1500" b="1" baseline="0" dirty="0" smtClean="0">
                          <a:latin typeface="Calibri" pitchFamily="34" charset="0"/>
                        </a:rPr>
                        <a:t>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1" dirty="0" smtClean="0">
                          <a:solidFill>
                            <a:schemeClr val="tx1"/>
                          </a:solidFill>
                          <a:latin typeface="Calibri" pitchFamily="34" charset="0"/>
                          <a:cs typeface="Times New Roman" pitchFamily="18" charset="0"/>
                          <a:sym typeface="Wingdings 2"/>
                        </a:rPr>
                        <a:t>111.3</a:t>
                      </a:r>
                      <a:r>
                        <a:rPr lang="en-US" sz="1500" b="1" dirty="0" smtClean="0">
                          <a:solidFill>
                            <a:srgbClr val="FF0000"/>
                          </a:solidFill>
                          <a:latin typeface="Calibri" pitchFamily="34" charset="0"/>
                          <a:cs typeface="Times New Roman" pitchFamily="18" charset="0"/>
                          <a:sym typeface="Wingdings 2"/>
                        </a:rPr>
                        <a:t> </a:t>
                      </a:r>
                      <a:r>
                        <a:rPr lang="en-US" sz="1500" b="1" dirty="0" smtClean="0">
                          <a:latin typeface="Calibri" pitchFamily="34" charset="0"/>
                          <a:cs typeface="Times New Roman" pitchFamily="18" charset="0"/>
                          <a:sym typeface="Wingdings 2"/>
                        </a:rPr>
                        <a:t>million</a:t>
                      </a:r>
                      <a:endParaRPr lang="en-CA" sz="15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CA" sz="1500" b="1" dirty="0" smtClean="0">
                          <a:latin typeface="Calibri" pitchFamily="34" charset="0"/>
                        </a:rPr>
                        <a:t>Insider</a:t>
                      </a:r>
                      <a:r>
                        <a:rPr lang="en-CA" sz="1500" b="1" baseline="0" dirty="0" smtClean="0">
                          <a:latin typeface="Calibri" pitchFamily="34" charset="0"/>
                        </a:rPr>
                        <a:t> Ownership:</a:t>
                      </a:r>
                      <a:endParaRPr lang="en-CA" sz="15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500" b="1" dirty="0" smtClean="0">
                          <a:latin typeface="Calibri" pitchFamily="34" charset="0"/>
                        </a:rPr>
                        <a:t>~</a:t>
                      </a:r>
                      <a:r>
                        <a:rPr lang="en-CA" sz="1500" b="1" baseline="0" dirty="0" smtClean="0">
                          <a:latin typeface="Calibri" pitchFamily="34" charset="0"/>
                        </a:rPr>
                        <a:t> 66%</a:t>
                      </a:r>
                      <a:endParaRPr lang="en-CA" sz="15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370840">
                <a:tc>
                  <a:txBody>
                    <a:bodyPr/>
                    <a:lstStyle/>
                    <a:p>
                      <a:r>
                        <a:rPr lang="en-CA" sz="1500" b="1" dirty="0" smtClean="0">
                          <a:latin typeface="Calibri" pitchFamily="34" charset="0"/>
                        </a:rPr>
                        <a:t>Debt: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1" dirty="0" smtClean="0">
                          <a:latin typeface="Calibri" pitchFamily="34" charset="0"/>
                          <a:cs typeface="Times New Roman" pitchFamily="18" charset="0"/>
                        </a:rPr>
                        <a:t>$1.1 Million Convertible Debenture @ $2.50 </a:t>
                      </a:r>
                      <a:endParaRPr lang="en-CA" sz="15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algn="l" rtl="0" eaLnBrk="1" latinLnBrk="0" hangingPunct="1"/>
                      <a:r>
                        <a:rPr kumimoji="0" lang="en-CA" sz="1500" b="1" kern="1200" dirty="0" smtClean="0">
                          <a:solidFill>
                            <a:schemeClr val="tx1"/>
                          </a:solidFill>
                          <a:latin typeface="Calibri" pitchFamily="34" charset="0"/>
                          <a:ea typeface="+mn-ea"/>
                          <a:cs typeface="+mn-cs"/>
                        </a:rPr>
                        <a:t>Working Capital:</a:t>
                      </a:r>
                      <a:endParaRPr kumimoji="0" lang="en-CA" sz="15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pPr marL="0" algn="l" rtl="0" eaLnBrk="1" latinLnBrk="0" hangingPunct="1"/>
                      <a:r>
                        <a:rPr kumimoji="0" lang="en-US" sz="1500" b="1" kern="1200" dirty="0" smtClean="0">
                          <a:solidFill>
                            <a:schemeClr val="tx1"/>
                          </a:solidFill>
                          <a:latin typeface="Calibri" pitchFamily="34" charset="0"/>
                          <a:ea typeface="+mn-ea"/>
                          <a:cs typeface="+mn-cs"/>
                        </a:rPr>
                        <a:t>Approx. $1.5 million</a:t>
                      </a:r>
                      <a:endParaRPr kumimoji="0" lang="en-CA" sz="1500" b="1" kern="1200" dirty="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370840">
                <a:tc>
                  <a:txBody>
                    <a:bodyPr/>
                    <a:lstStyle/>
                    <a:p>
                      <a:r>
                        <a:rPr lang="en-CA" sz="1500" b="1" dirty="0" smtClean="0">
                          <a:latin typeface="Calibri" pitchFamily="34" charset="0"/>
                        </a:rPr>
                        <a:t>Current Production:</a:t>
                      </a:r>
                      <a:endParaRPr lang="en-CA" sz="15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latin typeface="Calibri" pitchFamily="34" charset="0"/>
                          <a:cs typeface="Times New Roman" pitchFamily="18" charset="0"/>
                        </a:rPr>
                        <a:t>175 </a:t>
                      </a:r>
                      <a:r>
                        <a:rPr lang="en-US" sz="1500" b="1" dirty="0" err="1" smtClean="0">
                          <a:latin typeface="Calibri" pitchFamily="34" charset="0"/>
                          <a:cs typeface="Times New Roman" pitchFamily="18" charset="0"/>
                        </a:rPr>
                        <a:t>boe</a:t>
                      </a:r>
                      <a:r>
                        <a:rPr lang="en-US" sz="1500" b="1" dirty="0" smtClean="0">
                          <a:latin typeface="Calibri" pitchFamily="34" charset="0"/>
                          <a:cs typeface="Times New Roman" pitchFamily="18" charset="0"/>
                        </a:rPr>
                        <a:t>/d (85% Oil &amp; Liquids) </a:t>
                      </a:r>
                      <a:endParaRPr lang="en-CA" sz="1500" b="1" dirty="0" smtClean="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CA" sz="1500" b="1" dirty="0" smtClean="0">
                          <a:latin typeface="Calibri" pitchFamily="34" charset="0"/>
                        </a:rPr>
                        <a:t>Land:</a:t>
                      </a:r>
                      <a:endParaRPr lang="en-CA" sz="15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500" b="1" dirty="0" smtClean="0">
                          <a:solidFill>
                            <a:schemeClr val="tx1"/>
                          </a:solidFill>
                          <a:latin typeface="Calibri" pitchFamily="34" charset="0"/>
                        </a:rPr>
                        <a:t>105,000</a:t>
                      </a:r>
                      <a:r>
                        <a:rPr lang="en-CA" sz="1500" b="1" dirty="0" smtClean="0">
                          <a:solidFill>
                            <a:srgbClr val="FF0000"/>
                          </a:solidFill>
                          <a:latin typeface="Calibri" pitchFamily="34" charset="0"/>
                        </a:rPr>
                        <a:t> </a:t>
                      </a:r>
                      <a:r>
                        <a:rPr lang="en-CA" sz="1500" b="1" dirty="0" smtClean="0">
                          <a:latin typeface="Calibri" pitchFamily="34" charset="0"/>
                        </a:rPr>
                        <a:t>net acres of </a:t>
                      </a:r>
                      <a:r>
                        <a:rPr lang="en-CA" sz="1500" b="1" dirty="0" err="1" smtClean="0">
                          <a:latin typeface="Calibri" pitchFamily="34" charset="0"/>
                        </a:rPr>
                        <a:t>Bakken</a:t>
                      </a:r>
                      <a:r>
                        <a:rPr lang="en-CA" sz="1500" b="1" dirty="0" smtClean="0">
                          <a:latin typeface="Calibri" pitchFamily="34" charset="0"/>
                        </a:rPr>
                        <a:t> / Three Forks in the Williston Basin and Alberta </a:t>
                      </a:r>
                      <a:r>
                        <a:rPr lang="en-CA" sz="1500" b="1" dirty="0" err="1" smtClean="0">
                          <a:latin typeface="Calibri" pitchFamily="34" charset="0"/>
                        </a:rPr>
                        <a:t>Bakken</a:t>
                      </a:r>
                      <a:endParaRPr lang="en-CA" sz="15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bl>
          </a:graphicData>
        </a:graphic>
      </p:graphicFrame>
      <p:sp>
        <p:nvSpPr>
          <p:cNvPr id="7" name="Slide Number Placeholder 3"/>
          <p:cNvSpPr>
            <a:spLocks noGrp="1"/>
          </p:cNvSpPr>
          <p:nvPr>
            <p:ph type="sldNum" sz="quarter" idx="12"/>
          </p:nvPr>
        </p:nvSpPr>
        <p:spPr>
          <a:xfrm>
            <a:off x="8686800" y="6492875"/>
            <a:ext cx="457200" cy="365125"/>
          </a:xfrm>
        </p:spPr>
        <p:txBody>
          <a:bodyPr/>
          <a:lstStyle/>
          <a:p>
            <a:pPr algn="ctr">
              <a:defRPr/>
            </a:pPr>
            <a:fld id="{3EA487D5-B74D-4CE6-BFE7-715B02745449}" type="slidenum">
              <a:rPr lang="en-US" b="1" smtClean="0">
                <a:solidFill>
                  <a:schemeClr val="tx1"/>
                </a:solidFill>
              </a:rPr>
              <a:pPr algn="ctr">
                <a:defRPr/>
              </a:pPr>
              <a:t>4</a:t>
            </a:fld>
            <a:endParaRPr lang="en-US" b="1" dirty="0">
              <a:solidFill>
                <a:schemeClr val="tx1"/>
              </a:solidFill>
            </a:endParaRPr>
          </a:p>
        </p:txBody>
      </p:sp>
      <p:pic>
        <p:nvPicPr>
          <p:cNvPr id="8"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875"/>
            <a:ext cx="8183563" cy="1050925"/>
          </a:xfrm>
        </p:spPr>
        <p:txBody>
          <a:bodyPr vert="horz" anchor="b">
            <a:normAutofit/>
          </a:bodyPr>
          <a:lstStyle/>
          <a:p>
            <a:pP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Management</a:t>
            </a:r>
          </a:p>
        </p:txBody>
      </p:sp>
      <p:graphicFrame>
        <p:nvGraphicFramePr>
          <p:cNvPr id="9" name="Table 8"/>
          <p:cNvGraphicFramePr>
            <a:graphicFrameLocks noGrp="1"/>
          </p:cNvGraphicFramePr>
          <p:nvPr/>
        </p:nvGraphicFramePr>
        <p:xfrm>
          <a:off x="723900" y="1247775"/>
          <a:ext cx="7696200" cy="2164080"/>
        </p:xfrm>
        <a:graphic>
          <a:graphicData uri="http://schemas.openxmlformats.org/drawingml/2006/table">
            <a:tbl>
              <a:tblPr firstRow="1" bandRow="1">
                <a:tableStyleId>{8799B23B-EC83-4686-B30A-512413B5E67A}</a:tableStyleId>
              </a:tblPr>
              <a:tblGrid>
                <a:gridCol w="1593274"/>
                <a:gridCol w="2673926"/>
                <a:gridCol w="3429000"/>
              </a:tblGrid>
              <a:tr h="228600">
                <a:tc gridSpan="3">
                  <a:txBody>
                    <a:bodyPr/>
                    <a:lstStyle/>
                    <a:p>
                      <a:r>
                        <a:rPr lang="en-CA" sz="1600" b="1" dirty="0" smtClean="0">
                          <a:solidFill>
                            <a:schemeClr val="bg1"/>
                          </a:solidFill>
                          <a:latin typeface="Calibri" pitchFamily="34" charset="0"/>
                        </a:rPr>
                        <a:t>Management</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58762">
                <a:tc>
                  <a:txBody>
                    <a:bodyPr/>
                    <a:lstStyle/>
                    <a:p>
                      <a:r>
                        <a:rPr lang="en-CA" sz="1200" b="1" dirty="0" smtClean="0">
                          <a:solidFill>
                            <a:schemeClr val="bg1"/>
                          </a:solidFill>
                          <a:latin typeface="Calibri" pitchFamily="34" charset="0"/>
                        </a:rPr>
                        <a:t>Executive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r>
                        <a:rPr lang="en-CA" sz="1200" b="1" dirty="0" smtClean="0">
                          <a:solidFill>
                            <a:schemeClr val="bg1"/>
                          </a:solidFill>
                          <a:latin typeface="Calibri" pitchFamily="34" charset="0"/>
                        </a:rPr>
                        <a:t>Position</a:t>
                      </a:r>
                      <a:endParaRPr lang="en-CA" sz="1200" b="1" dirty="0">
                        <a:solidFill>
                          <a:schemeClr val="bg1"/>
                        </a:solidFill>
                        <a:latin typeface="Calibri"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r>
                        <a:rPr lang="en-CA" sz="1200" b="1" dirty="0" smtClean="0">
                          <a:solidFill>
                            <a:schemeClr val="bg1"/>
                          </a:solidFill>
                          <a:latin typeface="Calibri" pitchFamily="34" charset="0"/>
                        </a:rPr>
                        <a:t>Most Recent</a:t>
                      </a:r>
                      <a:r>
                        <a:rPr lang="en-CA" sz="1200" b="1" baseline="0" dirty="0" smtClean="0">
                          <a:solidFill>
                            <a:schemeClr val="bg1"/>
                          </a:solidFill>
                          <a:latin typeface="Calibri" pitchFamily="34" charset="0"/>
                        </a:rPr>
                        <a:t> Position(s)</a:t>
                      </a:r>
                      <a:endParaRPr lang="en-CA" sz="1200" b="1" dirty="0">
                        <a:solidFill>
                          <a:schemeClr val="bg1"/>
                        </a:solidFill>
                        <a:latin typeface="Calibri" pitchFamily="34"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58762">
                <a:tc>
                  <a:txBody>
                    <a:bodyPr/>
                    <a:lstStyle/>
                    <a:p>
                      <a:r>
                        <a:rPr lang="en-CA" sz="1200" b="1" dirty="0" smtClean="0">
                          <a:latin typeface="Calibri" pitchFamily="34" charset="0"/>
                        </a:rPr>
                        <a:t>Patrick </a:t>
                      </a:r>
                      <a:r>
                        <a:rPr lang="en-CA" sz="1200" b="1" dirty="0" err="1" smtClean="0">
                          <a:latin typeface="Calibri" pitchFamily="34" charset="0"/>
                        </a:rPr>
                        <a:t>Montalban</a:t>
                      </a:r>
                      <a:endParaRPr lang="en-CA" sz="1200" b="1" dirty="0" smtClean="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latin typeface="Calibri" pitchFamily="34" charset="0"/>
                          <a:cs typeface="Times New Roman" pitchFamily="18" charset="0"/>
                        </a:rPr>
                        <a:t>President &amp; Chief Executive Officer</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President</a:t>
                      </a:r>
                      <a:r>
                        <a:rPr lang="en-CA" sz="1200" b="1" baseline="0" dirty="0" smtClean="0">
                          <a:latin typeface="Calibri" pitchFamily="34" charset="0"/>
                        </a:rPr>
                        <a:t> &amp; CEO</a:t>
                      </a:r>
                      <a:r>
                        <a:rPr lang="en-CA" sz="1200" b="1" dirty="0" smtClean="0">
                          <a:latin typeface="Calibri" pitchFamily="34" charset="0"/>
                        </a:rPr>
                        <a:t> – </a:t>
                      </a:r>
                      <a:r>
                        <a:rPr lang="en-CA" sz="1200" b="1" baseline="0" dirty="0" smtClean="0">
                          <a:latin typeface="Calibri" pitchFamily="34" charset="0"/>
                        </a:rPr>
                        <a:t>Altamont Oil &amp; Gas</a:t>
                      </a:r>
                    </a:p>
                    <a:p>
                      <a:r>
                        <a:rPr lang="en-CA" sz="1200" b="1" baseline="0" dirty="0" smtClean="0">
                          <a:latin typeface="Calibri" pitchFamily="34" charset="0"/>
                        </a:rPr>
                        <a:t>Executive VP &amp; COO – Quicksilver Resources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r>
                        <a:rPr lang="en-CA" sz="1200" b="1" dirty="0" smtClean="0">
                          <a:latin typeface="Calibri" pitchFamily="34" charset="0"/>
                        </a:rPr>
                        <a:t>Angelique Hatch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US" sz="1200" b="1" dirty="0" smtClean="0">
                          <a:latin typeface="Calibri" pitchFamily="34" charset="0"/>
                          <a:cs typeface="Times New Roman" pitchFamily="18" charset="0"/>
                        </a:rPr>
                        <a:t>Chief Financial Officer </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i="0" dirty="0" smtClean="0">
                          <a:solidFill>
                            <a:schemeClr val="tx1"/>
                          </a:solidFill>
                          <a:latin typeface="Calibri" pitchFamily="34" charset="0"/>
                        </a:rPr>
                        <a:t>Corporate Controller</a:t>
                      </a:r>
                      <a:r>
                        <a:rPr lang="en-CA" sz="1200" b="1" i="0" baseline="0" dirty="0" smtClean="0">
                          <a:solidFill>
                            <a:schemeClr val="tx1"/>
                          </a:solidFill>
                          <a:latin typeface="Calibri" pitchFamily="34" charset="0"/>
                        </a:rPr>
                        <a:t>- Andean American Gold Corp.</a:t>
                      </a:r>
                      <a:endParaRPr lang="en-CA" sz="1200" b="1" i="0" dirty="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58762">
                <a:tc>
                  <a:txBody>
                    <a:bodyPr/>
                    <a:lstStyle/>
                    <a:p>
                      <a:r>
                        <a:rPr lang="en-CA" sz="1200" b="1" dirty="0" smtClean="0">
                          <a:latin typeface="Calibri" pitchFamily="34" charset="0"/>
                        </a:rPr>
                        <a:t>Joseph</a:t>
                      </a:r>
                      <a:r>
                        <a:rPr lang="en-CA" sz="1200" b="1" baseline="0" dirty="0" smtClean="0">
                          <a:latin typeface="Calibri" pitchFamily="34" charset="0"/>
                        </a:rPr>
                        <a:t> P. </a:t>
                      </a:r>
                      <a:r>
                        <a:rPr lang="en-CA" sz="1200" b="1" baseline="0" dirty="0" err="1" smtClean="0">
                          <a:latin typeface="Calibri" pitchFamily="34" charset="0"/>
                        </a:rPr>
                        <a:t>Montalban</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latin typeface="Calibri" pitchFamily="34" charset="0"/>
                          <a:cs typeface="Times New Roman" pitchFamily="18" charset="0"/>
                        </a:rPr>
                        <a:t>Chief Operating Officer </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Field</a:t>
                      </a:r>
                      <a:r>
                        <a:rPr lang="en-CA" sz="1200" b="1" baseline="0" dirty="0" smtClean="0">
                          <a:latin typeface="Calibri" pitchFamily="34" charset="0"/>
                        </a:rPr>
                        <a:t> Supervisor</a:t>
                      </a:r>
                      <a:r>
                        <a:rPr lang="en-CA" sz="1200" b="1" dirty="0" smtClean="0">
                          <a:latin typeface="Calibri" pitchFamily="34" charset="0"/>
                        </a:rPr>
                        <a:t> – </a:t>
                      </a:r>
                      <a:r>
                        <a:rPr lang="en-CA" sz="1200" b="1" baseline="0" dirty="0" err="1" smtClean="0">
                          <a:latin typeface="Calibri" pitchFamily="34" charset="0"/>
                        </a:rPr>
                        <a:t>Mountainview</a:t>
                      </a:r>
                      <a:r>
                        <a:rPr lang="en-CA" sz="1200" b="1" baseline="0" dirty="0" smtClean="0">
                          <a:latin typeface="Calibri" pitchFamily="34" charset="0"/>
                        </a:rPr>
                        <a:t> Energy </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r>
                        <a:rPr lang="en-CA" sz="1200" b="1" dirty="0" smtClean="0">
                          <a:latin typeface="Calibri" pitchFamily="34" charset="0"/>
                        </a:rPr>
                        <a:t>Carla</a:t>
                      </a:r>
                      <a:r>
                        <a:rPr lang="en-CA" sz="1200" b="1" baseline="0" dirty="0" smtClean="0">
                          <a:latin typeface="Calibri" pitchFamily="34" charset="0"/>
                        </a:rPr>
                        <a:t> </a:t>
                      </a:r>
                      <a:r>
                        <a:rPr lang="en-CA" sz="1200" b="1" baseline="0" dirty="0" err="1" smtClean="0">
                          <a:latin typeface="Calibri" pitchFamily="34" charset="0"/>
                        </a:rPr>
                        <a:t>Barringer</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US" sz="1200" b="1" dirty="0" smtClean="0">
                          <a:latin typeface="Calibri" pitchFamily="34" charset="0"/>
                          <a:cs typeface="Times New Roman" pitchFamily="18" charset="0"/>
                        </a:rPr>
                        <a:t>Secretary &amp; Treasurer</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dirty="0" smtClean="0">
                          <a:latin typeface="Calibri" pitchFamily="34" charset="0"/>
                        </a:rPr>
                        <a:t>Secretary &amp; Treasurer – </a:t>
                      </a:r>
                      <a:r>
                        <a:rPr lang="en-CA" sz="1200" b="1" baseline="0" dirty="0" smtClean="0">
                          <a:latin typeface="Calibri" pitchFamily="34" charset="0"/>
                        </a:rPr>
                        <a:t>Altamont Oil &amp; Gas</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58762">
                <a:tc>
                  <a:txBody>
                    <a:bodyPr/>
                    <a:lstStyle/>
                    <a:p>
                      <a:r>
                        <a:rPr lang="en-CA" sz="1200" b="1" dirty="0" smtClean="0">
                          <a:latin typeface="Calibri" pitchFamily="34" charset="0"/>
                        </a:rPr>
                        <a:t>Pete Losing</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latin typeface="Calibri" pitchFamily="34" charset="0"/>
                          <a:cs typeface="Times New Roman" pitchFamily="18" charset="0"/>
                        </a:rPr>
                        <a:t>Field Superintendent</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Field Superintendent – Quicksilver</a:t>
                      </a:r>
                      <a:r>
                        <a:rPr lang="en-CA" sz="1200" b="1" baseline="0" dirty="0" smtClean="0">
                          <a:latin typeface="Calibri" pitchFamily="34" charset="0"/>
                        </a:rPr>
                        <a:t> Resources</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Table 9"/>
          <p:cNvGraphicFramePr>
            <a:graphicFrameLocks noGrp="1"/>
          </p:cNvGraphicFramePr>
          <p:nvPr/>
        </p:nvGraphicFramePr>
        <p:xfrm>
          <a:off x="723900" y="3672840"/>
          <a:ext cx="7696200" cy="2194560"/>
        </p:xfrm>
        <a:graphic>
          <a:graphicData uri="http://schemas.openxmlformats.org/drawingml/2006/table">
            <a:tbl>
              <a:tblPr firstRow="1" bandRow="1">
                <a:tableStyleId>{8799B23B-EC83-4686-B30A-512413B5E67A}</a:tableStyleId>
              </a:tblPr>
              <a:tblGrid>
                <a:gridCol w="1600200"/>
                <a:gridCol w="2667000"/>
                <a:gridCol w="3429000"/>
              </a:tblGrid>
              <a:tr h="213360">
                <a:tc gridSpan="3">
                  <a:txBody>
                    <a:bodyPr/>
                    <a:lstStyle/>
                    <a:p>
                      <a:r>
                        <a:rPr lang="en-CA" sz="1600" b="1" dirty="0" smtClean="0">
                          <a:solidFill>
                            <a:schemeClr val="bg1"/>
                          </a:solidFill>
                          <a:latin typeface="Calibri" pitchFamily="34" charset="0"/>
                        </a:rPr>
                        <a:t>Advisors</a:t>
                      </a:r>
                      <a:endParaRPr lang="en-CA" sz="1600" b="1" dirty="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tc hMerge="1">
                  <a:txBody>
                    <a:bodyPr/>
                    <a:lstStyle/>
                    <a:p>
                      <a:endParaRPr lang="en-CA" sz="1400" b="1" baseline="0" dirty="0" smtClean="0">
                        <a:latin typeface="Calibri"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167640">
                <a:tc>
                  <a:txBody>
                    <a:bodyPr/>
                    <a:lstStyle/>
                    <a:p>
                      <a:r>
                        <a:rPr lang="en-CA" sz="1200" b="1" dirty="0" smtClean="0">
                          <a:solidFill>
                            <a:schemeClr val="bg1"/>
                          </a:solidFill>
                          <a:latin typeface="Calibri" pitchFamily="34" charset="0"/>
                        </a:rPr>
                        <a:t>Department</a:t>
                      </a:r>
                      <a:endParaRPr lang="en-CA" sz="1200" b="1" dirty="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00324D"/>
                    </a:solidFill>
                  </a:tcPr>
                </a:tc>
                <a:tc>
                  <a:txBody>
                    <a:bodyPr/>
                    <a:lstStyle/>
                    <a:p>
                      <a:r>
                        <a:rPr lang="en-CA" sz="1200" b="1" dirty="0" smtClean="0">
                          <a:solidFill>
                            <a:schemeClr val="bg1"/>
                          </a:solidFill>
                          <a:latin typeface="Calibri" pitchFamily="34" charset="0"/>
                        </a:rPr>
                        <a:t>Consultants / Geologists</a:t>
                      </a:r>
                      <a:endParaRPr lang="en-CA" sz="1200" b="1" dirty="0">
                        <a:solidFill>
                          <a:schemeClr val="bg1"/>
                        </a:solidFill>
                        <a:latin typeface="Calibri"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00324D"/>
                    </a:solidFill>
                  </a:tcPr>
                </a:tc>
                <a:tc>
                  <a:txBody>
                    <a:bodyPr/>
                    <a:lstStyle/>
                    <a:p>
                      <a:r>
                        <a:rPr lang="en-CA" sz="1200" b="1" baseline="0" dirty="0" smtClean="0">
                          <a:solidFill>
                            <a:schemeClr val="bg1"/>
                          </a:solidFill>
                          <a:latin typeface="Calibri" pitchFamily="34" charset="0"/>
                        </a:rPr>
                        <a:t>Expertise / Experience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00324D"/>
                    </a:solidFill>
                  </a:tcPr>
                </a:tc>
              </a:tr>
              <a:tr h="914400">
                <a:tc>
                  <a:txBody>
                    <a:bodyPr/>
                    <a:lstStyle/>
                    <a:p>
                      <a:r>
                        <a:rPr lang="en-CA" sz="1200" b="1" dirty="0" smtClean="0">
                          <a:latin typeface="Calibri" pitchFamily="34" charset="0"/>
                        </a:rPr>
                        <a:t>Land/Geology</a:t>
                      </a:r>
                      <a:r>
                        <a:rPr lang="en-CA" sz="1200" b="1" baseline="0" dirty="0" smtClean="0">
                          <a:latin typeface="Calibri" pitchFamily="34" charset="0"/>
                        </a:rPr>
                        <a:t>:</a:t>
                      </a:r>
                      <a:endParaRPr lang="en-CA" sz="1200" b="1" dirty="0">
                        <a:latin typeface="Calibri" pitchFamily="34" charset="0"/>
                      </a:endParaRPr>
                    </a:p>
                  </a:txBody>
                  <a:tcPr>
                    <a:lnL w="12700" cap="flat" cmpd="sng" algn="ctr">
                      <a:no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r>
                        <a:rPr lang="en-CA" sz="1200" b="1" dirty="0" smtClean="0">
                          <a:latin typeface="Calibri" pitchFamily="34" charset="0"/>
                        </a:rPr>
                        <a:t>Carter Stewart</a:t>
                      </a:r>
                      <a:r>
                        <a:rPr lang="en-CA" sz="1200" b="1" baseline="0" dirty="0" smtClean="0">
                          <a:latin typeface="Calibri" pitchFamily="34" charset="0"/>
                        </a:rPr>
                        <a:t> – Exploration Geologist</a:t>
                      </a:r>
                    </a:p>
                    <a:p>
                      <a:r>
                        <a:rPr lang="en-CA" sz="1200" b="1" baseline="0" dirty="0" smtClean="0">
                          <a:latin typeface="Calibri" pitchFamily="34" charset="0"/>
                        </a:rPr>
                        <a:t>Don Thompson – </a:t>
                      </a:r>
                      <a:r>
                        <a:rPr lang="en-CA" sz="1200" b="1" baseline="0" dirty="0" err="1" smtClean="0">
                          <a:latin typeface="Calibri" pitchFamily="34" charset="0"/>
                        </a:rPr>
                        <a:t>Wellsite</a:t>
                      </a:r>
                      <a:r>
                        <a:rPr lang="en-CA" sz="1200" b="1" baseline="0" dirty="0" smtClean="0">
                          <a:latin typeface="Calibri" pitchFamily="34" charset="0"/>
                        </a:rPr>
                        <a:t> Geologist</a:t>
                      </a:r>
                      <a:endParaRPr lang="en-CA" sz="1200" b="1" dirty="0" smtClean="0">
                        <a:latin typeface="Calibri" pitchFamily="34" charset="0"/>
                      </a:endParaRPr>
                    </a:p>
                    <a:p>
                      <a:r>
                        <a:rPr lang="en-CA" sz="1200" b="1" dirty="0" smtClean="0">
                          <a:latin typeface="Calibri" pitchFamily="34" charset="0"/>
                        </a:rPr>
                        <a:t>Bobby</a:t>
                      </a:r>
                      <a:r>
                        <a:rPr lang="en-CA" sz="1200" b="1" baseline="0" dirty="0" smtClean="0">
                          <a:latin typeface="Calibri" pitchFamily="34" charset="0"/>
                        </a:rPr>
                        <a:t> J. Purcell – Consultant</a:t>
                      </a:r>
                    </a:p>
                    <a:p>
                      <a:r>
                        <a:rPr lang="en-CA" sz="1200" b="1" baseline="0" dirty="0" smtClean="0">
                          <a:latin typeface="Calibri" pitchFamily="34" charset="0"/>
                        </a:rPr>
                        <a:t>John A. “Chip” Miller – Consultant</a:t>
                      </a:r>
                    </a:p>
                  </a:txBody>
                  <a:tcPr>
                    <a:lnL w="12700" cap="flat" cmpd="sng" algn="ctr">
                      <a:no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r>
                        <a:rPr lang="en-CA" sz="1200" b="1" baseline="0" dirty="0" smtClean="0">
                          <a:latin typeface="Calibri" pitchFamily="34" charset="0"/>
                        </a:rPr>
                        <a:t>Geologist in Williston Basin for 20 + years</a:t>
                      </a:r>
                    </a:p>
                    <a:p>
                      <a:r>
                        <a:rPr lang="en-CA" sz="1200" b="1" baseline="0" dirty="0" smtClean="0">
                          <a:latin typeface="Calibri" pitchFamily="34" charset="0"/>
                        </a:rPr>
                        <a:t>Horizontal Drilling in Williston Basin</a:t>
                      </a:r>
                    </a:p>
                    <a:p>
                      <a:r>
                        <a:rPr lang="en-CA" sz="1200" b="1" baseline="0" dirty="0" smtClean="0">
                          <a:latin typeface="Calibri" pitchFamily="34" charset="0"/>
                        </a:rPr>
                        <a:t>Professional Land Woman</a:t>
                      </a:r>
                    </a:p>
                    <a:p>
                      <a:r>
                        <a:rPr lang="en-CA" sz="1200" b="1" baseline="0" dirty="0" smtClean="0">
                          <a:latin typeface="Calibri" pitchFamily="34" charset="0"/>
                        </a:rPr>
                        <a:t>Professional Land Man</a:t>
                      </a:r>
                    </a:p>
                  </a:txBody>
                  <a:tcPr>
                    <a:lnL w="12700" cmpd="sng">
                      <a:noFill/>
                    </a:lnL>
                    <a:lnR w="12700" cap="flat" cmpd="sng" algn="ctr">
                      <a:no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r>
              <a:tr h="670560">
                <a:tc>
                  <a:txBody>
                    <a:bodyPr/>
                    <a:lstStyle/>
                    <a:p>
                      <a:r>
                        <a:rPr lang="en-CA" sz="1200" b="1" dirty="0" smtClean="0">
                          <a:latin typeface="Calibri" pitchFamily="34" charset="0"/>
                        </a:rPr>
                        <a:t>Engineering:</a:t>
                      </a:r>
                      <a:endParaRPr lang="en-CA" sz="1200" b="1" dirty="0">
                        <a:latin typeface="Calibri" pitchFamily="34" charset="0"/>
                      </a:endParaRPr>
                    </a:p>
                  </a:txBody>
                  <a:tcPr>
                    <a:lnL w="12700" cap="flat" cmpd="sng" algn="ctr">
                      <a:no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rgbClr val="CAD8EC"/>
                    </a:solidFill>
                  </a:tcPr>
                </a:tc>
                <a:tc>
                  <a:txBody>
                    <a:bodyPr/>
                    <a:lstStyle/>
                    <a:p>
                      <a:r>
                        <a:rPr lang="en-CA" sz="1200" b="1" baseline="0" dirty="0" smtClean="0">
                          <a:latin typeface="Calibri" pitchFamily="34" charset="0"/>
                        </a:rPr>
                        <a:t>Ted Webb – Independent Engineer</a:t>
                      </a:r>
                    </a:p>
                    <a:p>
                      <a:r>
                        <a:rPr lang="en-CA" sz="1200" b="1" baseline="0" dirty="0" smtClean="0">
                          <a:latin typeface="Calibri" pitchFamily="34" charset="0"/>
                        </a:rPr>
                        <a:t>Citadel Engineering Ltd.</a:t>
                      </a:r>
                    </a:p>
                    <a:p>
                      <a:r>
                        <a:rPr lang="en-CA" sz="1200" b="1" baseline="0" dirty="0" smtClean="0">
                          <a:latin typeface="Calibri" pitchFamily="34" charset="0"/>
                        </a:rPr>
                        <a:t>MBI Oil and Gas- Jeff </a:t>
                      </a:r>
                      <a:r>
                        <a:rPr lang="en-CA" sz="1200" b="1" baseline="0" dirty="0" err="1" smtClean="0">
                          <a:latin typeface="Calibri" pitchFamily="34" charset="0"/>
                        </a:rPr>
                        <a:t>Kummer</a:t>
                      </a:r>
                      <a:endParaRPr lang="en-CA" sz="1200" b="1" dirty="0">
                        <a:latin typeface="Calibri" pitchFamily="34" charset="0"/>
                      </a:endParaRPr>
                    </a:p>
                  </a:txBody>
                  <a:tcPr>
                    <a:lnL w="12700" cap="flat" cmpd="sng" algn="ctr">
                      <a:no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rgbClr val="CAD8EC"/>
                    </a:solidFill>
                  </a:tcPr>
                </a:tc>
                <a:tc>
                  <a:txBody>
                    <a:bodyPr/>
                    <a:lstStyle/>
                    <a:p>
                      <a:r>
                        <a:rPr lang="en-CA" sz="1200" b="1" baseline="0" dirty="0" smtClean="0">
                          <a:latin typeface="Calibri" pitchFamily="34" charset="0"/>
                        </a:rPr>
                        <a:t>Reservoir Engineer</a:t>
                      </a:r>
                    </a:p>
                    <a:p>
                      <a:r>
                        <a:rPr lang="en-CA" sz="1200" b="1" baseline="0" dirty="0" smtClean="0">
                          <a:latin typeface="Calibri" pitchFamily="34" charset="0"/>
                        </a:rPr>
                        <a:t>Reservoir Engineer</a:t>
                      </a:r>
                    </a:p>
                    <a:p>
                      <a:r>
                        <a:rPr lang="en-CA" sz="1200" b="1" baseline="0" dirty="0" smtClean="0">
                          <a:latin typeface="Calibri" pitchFamily="34" charset="0"/>
                        </a:rPr>
                        <a:t>Horizontal Drilling/Completion Engineer</a:t>
                      </a:r>
                    </a:p>
                  </a:txBody>
                  <a:tcPr>
                    <a:lnL w="12700" cmpd="sng">
                      <a:noFill/>
                    </a:lnL>
                    <a:lnR w="12700" cap="flat" cmpd="sng" algn="ctr">
                      <a:no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rgbClr val="CAD8EC"/>
                    </a:solidFill>
                  </a:tcPr>
                </a:tc>
              </a:tr>
            </a:tbl>
          </a:graphicData>
        </a:graphic>
      </p:graphicFrame>
      <p:sp>
        <p:nvSpPr>
          <p:cNvPr id="8" name="Slide Number Placeholder 3"/>
          <p:cNvSpPr>
            <a:spLocks noGrp="1"/>
          </p:cNvSpPr>
          <p:nvPr>
            <p:ph type="sldNum" sz="quarter" idx="12"/>
          </p:nvPr>
        </p:nvSpPr>
        <p:spPr>
          <a:xfrm>
            <a:off x="8686800" y="6492875"/>
            <a:ext cx="457200" cy="365125"/>
          </a:xfrm>
        </p:spPr>
        <p:txBody>
          <a:bodyPr/>
          <a:lstStyle/>
          <a:p>
            <a:pPr algn="ctr">
              <a:defRPr/>
            </a:pPr>
            <a:fld id="{3EA487D5-B74D-4CE6-BFE7-715B02745449}" type="slidenum">
              <a:rPr lang="en-US" b="1" smtClean="0">
                <a:solidFill>
                  <a:schemeClr val="tx1"/>
                </a:solidFill>
              </a:rPr>
              <a:pPr algn="ctr">
                <a:defRPr/>
              </a:pPr>
              <a:t>5</a:t>
            </a:fld>
            <a:endParaRPr lang="en-US" b="1" dirty="0">
              <a:solidFill>
                <a:schemeClr val="tx1"/>
              </a:solidFill>
            </a:endParaRPr>
          </a:p>
        </p:txBody>
      </p:sp>
      <p:pic>
        <p:nvPicPr>
          <p:cNvPr id="12"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875"/>
            <a:ext cx="8183563" cy="1050925"/>
          </a:xfrm>
        </p:spPr>
        <p:txBody>
          <a:bodyPr vert="horz" anchor="b">
            <a:normAutofit/>
          </a:bodyPr>
          <a:lstStyle/>
          <a:p>
            <a:pPr>
              <a:defRPr/>
            </a:pPr>
            <a:r>
              <a:rPr lang="en-US" sz="2800" i="1" dirty="0" smtClean="0">
                <a:solidFill>
                  <a:srgbClr val="0070C0"/>
                </a:solidFill>
                <a:effectLst>
                  <a:outerShdw sx="1000" sy="1000" algn="tl" rotWithShape="0">
                    <a:srgbClr val="000000"/>
                  </a:outerShdw>
                </a:effectLst>
                <a:latin typeface="Arial" pitchFamily="34" charset="0"/>
                <a:cs typeface="Arial" pitchFamily="34" charset="0"/>
              </a:rPr>
              <a:t>Board of Directors</a:t>
            </a:r>
          </a:p>
        </p:txBody>
      </p:sp>
      <p:graphicFrame>
        <p:nvGraphicFramePr>
          <p:cNvPr id="9" name="Table 8"/>
          <p:cNvGraphicFramePr>
            <a:graphicFrameLocks noGrp="1"/>
          </p:cNvGraphicFramePr>
          <p:nvPr/>
        </p:nvGraphicFramePr>
        <p:xfrm>
          <a:off x="762000" y="1447800"/>
          <a:ext cx="7620000" cy="2164080"/>
        </p:xfrm>
        <a:graphic>
          <a:graphicData uri="http://schemas.openxmlformats.org/drawingml/2006/table">
            <a:tbl>
              <a:tblPr firstRow="1" bandRow="1">
                <a:tableStyleId>{8799B23B-EC83-4686-B30A-512413B5E67A}</a:tableStyleId>
              </a:tblPr>
              <a:tblGrid>
                <a:gridCol w="1593273"/>
                <a:gridCol w="2521527"/>
                <a:gridCol w="3505200"/>
              </a:tblGrid>
              <a:tr h="258762">
                <a:tc gridSpan="3">
                  <a:txBody>
                    <a:bodyPr/>
                    <a:lstStyle/>
                    <a:p>
                      <a:r>
                        <a:rPr lang="en-CA" sz="1600" b="1" dirty="0" smtClean="0">
                          <a:solidFill>
                            <a:schemeClr val="bg1"/>
                          </a:solidFill>
                          <a:latin typeface="Calibri" pitchFamily="34" charset="0"/>
                        </a:rPr>
                        <a:t>Directors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hMerge="1">
                  <a:txBody>
                    <a:bodyPr/>
                    <a:lstStyle/>
                    <a:p>
                      <a:endParaRPr lang="en-CA" sz="1400" b="1" dirty="0">
                        <a:solidFill>
                          <a:schemeClr val="bg1"/>
                        </a:solidFill>
                        <a:latin typeface="Calibri"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58762">
                <a:tc>
                  <a:txBody>
                    <a:bodyPr/>
                    <a:lstStyle/>
                    <a:p>
                      <a:r>
                        <a:rPr lang="en-CA" sz="1200" b="1" dirty="0" smtClean="0">
                          <a:solidFill>
                            <a:schemeClr val="bg1"/>
                          </a:solidFill>
                          <a:latin typeface="Calibri" pitchFamily="34" charset="0"/>
                        </a:rPr>
                        <a:t>Board Member</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r>
                        <a:rPr lang="en-CA" sz="1200" b="1" dirty="0" smtClean="0">
                          <a:solidFill>
                            <a:schemeClr val="bg1"/>
                          </a:solidFill>
                          <a:latin typeface="Calibri" pitchFamily="34" charset="0"/>
                        </a:rPr>
                        <a:t>Position</a:t>
                      </a:r>
                      <a:endParaRPr lang="en-CA" sz="1200" b="1" dirty="0">
                        <a:solidFill>
                          <a:schemeClr val="bg1"/>
                        </a:solidFill>
                        <a:latin typeface="Calibri"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c>
                  <a:txBody>
                    <a:bodyPr/>
                    <a:lstStyle/>
                    <a:p>
                      <a:r>
                        <a:rPr lang="en-CA" sz="1200" b="1" dirty="0" smtClean="0">
                          <a:solidFill>
                            <a:schemeClr val="bg1"/>
                          </a:solidFill>
                          <a:latin typeface="Calibri" pitchFamily="34" charset="0"/>
                        </a:rPr>
                        <a:t>Most Recent</a:t>
                      </a:r>
                      <a:r>
                        <a:rPr lang="en-CA" sz="1200" b="1" baseline="0" dirty="0" smtClean="0">
                          <a:solidFill>
                            <a:schemeClr val="bg1"/>
                          </a:solidFill>
                          <a:latin typeface="Calibri" pitchFamily="34" charset="0"/>
                        </a:rPr>
                        <a:t> Position(s)</a:t>
                      </a:r>
                      <a:endParaRPr lang="en-CA" sz="1200" b="1" dirty="0">
                        <a:solidFill>
                          <a:schemeClr val="bg1"/>
                        </a:solidFill>
                        <a:latin typeface="Calibri" pitchFamily="34"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24D"/>
                    </a:solidFill>
                  </a:tcPr>
                </a:tc>
              </a:tr>
              <a:tr h="258762">
                <a:tc>
                  <a:txBody>
                    <a:bodyPr/>
                    <a:lstStyle/>
                    <a:p>
                      <a:r>
                        <a:rPr lang="en-CA" sz="1200" b="1" dirty="0" smtClean="0">
                          <a:latin typeface="Calibri" pitchFamily="34" charset="0"/>
                        </a:rPr>
                        <a:t>Patrick </a:t>
                      </a:r>
                      <a:r>
                        <a:rPr lang="en-CA" sz="1200" b="1" dirty="0" err="1" smtClean="0">
                          <a:latin typeface="Calibri" pitchFamily="34" charset="0"/>
                        </a:rPr>
                        <a:t>Montalban</a:t>
                      </a:r>
                      <a:endParaRPr lang="en-CA" sz="1200" b="1" dirty="0" smtClean="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latin typeface="Calibri" pitchFamily="34" charset="0"/>
                          <a:cs typeface="Times New Roman" pitchFamily="18" charset="0"/>
                        </a:rPr>
                        <a:t>CEO &amp; Chairman</a:t>
                      </a:r>
                      <a:r>
                        <a:rPr lang="en-US" sz="1200" b="1" baseline="0" dirty="0" smtClean="0">
                          <a:latin typeface="Calibri" pitchFamily="34" charset="0"/>
                          <a:cs typeface="Times New Roman" pitchFamily="18" charset="0"/>
                        </a:rPr>
                        <a:t> of Board</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President</a:t>
                      </a:r>
                      <a:r>
                        <a:rPr lang="en-CA" sz="1200" b="1" baseline="0" dirty="0" smtClean="0">
                          <a:latin typeface="Calibri" pitchFamily="34" charset="0"/>
                        </a:rPr>
                        <a:t> &amp; CEO</a:t>
                      </a:r>
                      <a:r>
                        <a:rPr lang="en-CA" sz="1200" b="1" dirty="0" smtClean="0">
                          <a:latin typeface="Calibri" pitchFamily="34" charset="0"/>
                        </a:rPr>
                        <a:t> –</a:t>
                      </a:r>
                      <a:r>
                        <a:rPr lang="en-CA" sz="1200" b="1" baseline="0" dirty="0" smtClean="0">
                          <a:latin typeface="Calibri" pitchFamily="34" charset="0"/>
                        </a:rPr>
                        <a:t> Altamont Oil &amp; Gas</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baseline="0" dirty="0" smtClean="0">
                          <a:latin typeface="Calibri" pitchFamily="34" charset="0"/>
                        </a:rPr>
                        <a:t>Executive VP &amp; COO – Quicksilver Resources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r>
                        <a:rPr lang="en-US" sz="1200" b="1" dirty="0" smtClean="0">
                          <a:latin typeface="Calibri" pitchFamily="34" charset="0"/>
                          <a:cs typeface="Times New Roman" pitchFamily="18" charset="0"/>
                        </a:rPr>
                        <a:t>Keith MacDonald</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US" sz="1200" b="1" dirty="0" smtClean="0">
                          <a:latin typeface="Calibri" pitchFamily="34" charset="0"/>
                          <a:cs typeface="Times New Roman" pitchFamily="18" charset="0"/>
                        </a:rPr>
                        <a:t>Independent Director</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dirty="0" smtClean="0">
                          <a:latin typeface="Calibri" pitchFamily="34" charset="0"/>
                        </a:rPr>
                        <a:t>Director </a:t>
                      </a:r>
                      <a:r>
                        <a:rPr lang="en-CA" sz="1200" b="1" baseline="0" dirty="0" smtClean="0">
                          <a:latin typeface="Calibri" pitchFamily="34" charset="0"/>
                        </a:rPr>
                        <a:t>– Surge Energy Inc., </a:t>
                      </a:r>
                      <a:r>
                        <a:rPr lang="en-CA" sz="1200" b="1" baseline="0" dirty="0" err="1" smtClean="0">
                          <a:latin typeface="Calibri" pitchFamily="34" charset="0"/>
                        </a:rPr>
                        <a:t>Bellatrix</a:t>
                      </a:r>
                      <a:r>
                        <a:rPr lang="en-CA" sz="1200" b="1" baseline="0" dirty="0" smtClean="0">
                          <a:latin typeface="Calibri" pitchFamily="34" charset="0"/>
                        </a:rPr>
                        <a:t> Exploration</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58762">
                <a:tc>
                  <a:txBody>
                    <a:bodyPr/>
                    <a:lstStyle/>
                    <a:p>
                      <a:r>
                        <a:rPr lang="en-US" sz="1200" b="1" dirty="0" smtClean="0">
                          <a:latin typeface="Calibri" pitchFamily="34" charset="0"/>
                          <a:cs typeface="Times New Roman" pitchFamily="18" charset="0"/>
                        </a:rPr>
                        <a:t>Denny Hop</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latin typeface="Calibri" pitchFamily="34" charset="0"/>
                          <a:cs typeface="Times New Roman" pitchFamily="18" charset="0"/>
                        </a:rPr>
                        <a:t>Independent Director</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b="1" dirty="0" smtClean="0">
                          <a:latin typeface="Calibri" pitchFamily="34" charset="0"/>
                        </a:rPr>
                        <a:t>Former Director –</a:t>
                      </a:r>
                      <a:r>
                        <a:rPr lang="en-CA" sz="1200" b="1" baseline="0" dirty="0" smtClean="0">
                          <a:latin typeface="Calibri" pitchFamily="34" charset="0"/>
                        </a:rPr>
                        <a:t> Breaker Energy</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8762">
                <a:tc>
                  <a:txBody>
                    <a:bodyPr/>
                    <a:lstStyle/>
                    <a:p>
                      <a:r>
                        <a:rPr lang="en-US" sz="1200" b="1" dirty="0" smtClean="0">
                          <a:latin typeface="Calibri" pitchFamily="34" charset="0"/>
                          <a:cs typeface="Times New Roman" pitchFamily="18" charset="0"/>
                        </a:rPr>
                        <a:t>Bo </a:t>
                      </a:r>
                      <a:r>
                        <a:rPr lang="en-US" sz="1200" b="1" dirty="0" err="1" smtClean="0">
                          <a:latin typeface="Calibri" pitchFamily="34" charset="0"/>
                          <a:cs typeface="Times New Roman" pitchFamily="18" charset="0"/>
                        </a:rPr>
                        <a:t>Mikkelsen</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US" sz="1200" b="1" dirty="0" smtClean="0">
                          <a:latin typeface="Calibri" pitchFamily="34" charset="0"/>
                          <a:cs typeface="Times New Roman" pitchFamily="18" charset="0"/>
                        </a:rPr>
                        <a:t>Independent Director</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c>
                  <a:txBody>
                    <a:bodyPr/>
                    <a:lstStyle/>
                    <a:p>
                      <a:r>
                        <a:rPr lang="en-CA" sz="1200" b="1" dirty="0" smtClean="0">
                          <a:latin typeface="Calibri" pitchFamily="34" charset="0"/>
                        </a:rPr>
                        <a:t>President –</a:t>
                      </a:r>
                      <a:r>
                        <a:rPr lang="en-CA" sz="1200" b="1" baseline="0" dirty="0" smtClean="0">
                          <a:latin typeface="Calibri" pitchFamily="34" charset="0"/>
                        </a:rPr>
                        <a:t> </a:t>
                      </a:r>
                      <a:r>
                        <a:rPr lang="en-CA" sz="1200" b="1" dirty="0" smtClean="0">
                          <a:latin typeface="Calibri" pitchFamily="34" charset="0"/>
                        </a:rPr>
                        <a:t>Emissions Plus</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8EC"/>
                    </a:solidFill>
                  </a:tcPr>
                </a:tc>
              </a:tr>
              <a:tr h="258762">
                <a:tc>
                  <a:txBody>
                    <a:bodyPr/>
                    <a:lstStyle/>
                    <a:p>
                      <a:r>
                        <a:rPr lang="en-US" sz="1200" b="1" dirty="0" smtClean="0">
                          <a:latin typeface="Calibri" pitchFamily="34" charset="0"/>
                          <a:cs typeface="Times New Roman" pitchFamily="18" charset="0"/>
                        </a:rPr>
                        <a:t>Carla </a:t>
                      </a:r>
                      <a:r>
                        <a:rPr lang="en-US" sz="1200" b="1" dirty="0" err="1" smtClean="0">
                          <a:latin typeface="Calibri" pitchFamily="34" charset="0"/>
                          <a:cs typeface="Times New Roman" pitchFamily="18" charset="0"/>
                        </a:rPr>
                        <a:t>Barringer</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latin typeface="Calibri" pitchFamily="34" charset="0"/>
                          <a:cs typeface="Times New Roman" pitchFamily="18" charset="0"/>
                        </a:rPr>
                        <a:t>Corporate Secretary </a:t>
                      </a:r>
                      <a:endParaRPr lang="en-CA" sz="1200" b="1"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latin typeface="Calibri" pitchFamily="34" charset="0"/>
                        </a:rPr>
                        <a:t>Secretary &amp; Treasurer –</a:t>
                      </a:r>
                      <a:r>
                        <a:rPr lang="en-CA" sz="1200" b="1" baseline="0" dirty="0" smtClean="0">
                          <a:latin typeface="Calibri" pitchFamily="34" charset="0"/>
                        </a:rPr>
                        <a:t> Altamont Oil &amp; Gas</a:t>
                      </a:r>
                      <a:endParaRPr lang="en-CA" sz="1200" b="1" dirty="0" smtClean="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Slide Number Placeholder 3"/>
          <p:cNvSpPr>
            <a:spLocks noGrp="1"/>
          </p:cNvSpPr>
          <p:nvPr>
            <p:ph type="sldNum" sz="quarter" idx="12"/>
          </p:nvPr>
        </p:nvSpPr>
        <p:spPr>
          <a:xfrm>
            <a:off x="8686800" y="6492875"/>
            <a:ext cx="457200" cy="365125"/>
          </a:xfrm>
        </p:spPr>
        <p:txBody>
          <a:bodyPr/>
          <a:lstStyle/>
          <a:p>
            <a:pPr algn="ctr">
              <a:defRPr/>
            </a:pPr>
            <a:fld id="{3EA487D5-B74D-4CE6-BFE7-715B02745449}" type="slidenum">
              <a:rPr lang="en-US" b="1" smtClean="0">
                <a:solidFill>
                  <a:schemeClr val="tx1"/>
                </a:solidFill>
              </a:rPr>
              <a:pPr algn="ctr">
                <a:defRPr/>
              </a:pPr>
              <a:t>6</a:t>
            </a:fld>
            <a:endParaRPr lang="en-US" b="1" dirty="0">
              <a:solidFill>
                <a:schemeClr val="tx1"/>
              </a:solidFill>
            </a:endParaRPr>
          </a:p>
        </p:txBody>
      </p:sp>
      <p:pic>
        <p:nvPicPr>
          <p:cNvPr id="6" name="Picture 2" descr="Mountainview Energy Ltd. (MVW)"/>
          <p:cNvPicPr>
            <a:picLocks noChangeAspect="1" noChangeArrowheads="1"/>
          </p:cNvPicPr>
          <p:nvPr/>
        </p:nvPicPr>
        <p:blipFill>
          <a:blip r:embed="rId3"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1"/>
          <p:cNvGrpSpPr>
            <a:grpSpLocks noChangeAspect="1"/>
          </p:cNvGrpSpPr>
          <p:nvPr/>
        </p:nvGrpSpPr>
        <p:grpSpPr>
          <a:xfrm>
            <a:off x="1542144" y="1276124"/>
            <a:ext cx="6368531" cy="4805362"/>
            <a:chOff x="0" y="1138238"/>
            <a:chExt cx="5358655" cy="4043362"/>
          </a:xfrm>
        </p:grpSpPr>
        <p:sp>
          <p:nvSpPr>
            <p:cNvPr id="3115" name="Freeform 64"/>
            <p:cNvSpPr>
              <a:spLocks/>
            </p:cNvSpPr>
            <p:nvPr/>
          </p:nvSpPr>
          <p:spPr bwMode="auto">
            <a:xfrm>
              <a:off x="3368267" y="3634422"/>
              <a:ext cx="1990388" cy="1166176"/>
            </a:xfrm>
            <a:custGeom>
              <a:avLst/>
              <a:gdLst>
                <a:gd name="T0" fmla="*/ 134455 w 595"/>
                <a:gd name="T1" fmla="*/ 211138 h 351"/>
                <a:gd name="T2" fmla="*/ 170188 w 595"/>
                <a:gd name="T3" fmla="*/ 209935 h 351"/>
                <a:gd name="T4" fmla="*/ 195020 w 595"/>
                <a:gd name="T5" fmla="*/ 209333 h 351"/>
                <a:gd name="T6" fmla="*/ 200471 w 595"/>
                <a:gd name="T7" fmla="*/ 209333 h 351"/>
                <a:gd name="T8" fmla="*/ 213190 w 595"/>
                <a:gd name="T9" fmla="*/ 209333 h 351"/>
                <a:gd name="T10" fmla="*/ 242866 w 595"/>
                <a:gd name="T11" fmla="*/ 208130 h 351"/>
                <a:gd name="T12" fmla="*/ 256796 w 595"/>
                <a:gd name="T13" fmla="*/ 207529 h 351"/>
                <a:gd name="T14" fmla="*/ 279206 w 595"/>
                <a:gd name="T15" fmla="*/ 206326 h 351"/>
                <a:gd name="T16" fmla="*/ 291319 w 595"/>
                <a:gd name="T17" fmla="*/ 205724 h 351"/>
                <a:gd name="T18" fmla="*/ 315545 w 595"/>
                <a:gd name="T19" fmla="*/ 204521 h 351"/>
                <a:gd name="T20" fmla="*/ 328263 w 595"/>
                <a:gd name="T21" fmla="*/ 203920 h 351"/>
                <a:gd name="T22" fmla="*/ 351278 w 595"/>
                <a:gd name="T23" fmla="*/ 201513 h 351"/>
                <a:gd name="T24" fmla="*/ 359152 w 595"/>
                <a:gd name="T25" fmla="*/ 197303 h 351"/>
                <a:gd name="T26" fmla="*/ 359152 w 595"/>
                <a:gd name="T27" fmla="*/ 195498 h 351"/>
                <a:gd name="T28" fmla="*/ 348856 w 595"/>
                <a:gd name="T29" fmla="*/ 164820 h 351"/>
                <a:gd name="T30" fmla="*/ 345222 w 595"/>
                <a:gd name="T31" fmla="*/ 155797 h 351"/>
                <a:gd name="T32" fmla="*/ 342193 w 595"/>
                <a:gd name="T33" fmla="*/ 131736 h 351"/>
                <a:gd name="T34" fmla="*/ 340982 w 595"/>
                <a:gd name="T35" fmla="*/ 119103 h 351"/>
                <a:gd name="T36" fmla="*/ 339165 w 595"/>
                <a:gd name="T37" fmla="*/ 110080 h 351"/>
                <a:gd name="T38" fmla="*/ 338560 w 595"/>
                <a:gd name="T39" fmla="*/ 107674 h 351"/>
                <a:gd name="T40" fmla="*/ 338560 w 595"/>
                <a:gd name="T41" fmla="*/ 98050 h 351"/>
                <a:gd name="T42" fmla="*/ 336743 w 595"/>
                <a:gd name="T43" fmla="*/ 90230 h 351"/>
                <a:gd name="T44" fmla="*/ 328263 w 595"/>
                <a:gd name="T45" fmla="*/ 74590 h 351"/>
                <a:gd name="T46" fmla="*/ 320996 w 595"/>
                <a:gd name="T47" fmla="*/ 54739 h 351"/>
                <a:gd name="T48" fmla="*/ 322207 w 595"/>
                <a:gd name="T49" fmla="*/ 52333 h 351"/>
                <a:gd name="T50" fmla="*/ 318573 w 595"/>
                <a:gd name="T51" fmla="*/ 30678 h 351"/>
                <a:gd name="T52" fmla="*/ 316150 w 595"/>
                <a:gd name="T53" fmla="*/ 7820 h 351"/>
                <a:gd name="T54" fmla="*/ 281023 w 595"/>
                <a:gd name="T55" fmla="*/ 2406 h 351"/>
                <a:gd name="T56" fmla="*/ 210161 w 595"/>
                <a:gd name="T57" fmla="*/ 6015 h 351"/>
                <a:gd name="T58" fmla="*/ 127187 w 595"/>
                <a:gd name="T59" fmla="*/ 7218 h 351"/>
                <a:gd name="T60" fmla="*/ 97510 w 595"/>
                <a:gd name="T61" fmla="*/ 7820 h 351"/>
                <a:gd name="T62" fmla="*/ 6662 w 595"/>
                <a:gd name="T63" fmla="*/ 6617 h 351"/>
                <a:gd name="T64" fmla="*/ 6057 w 595"/>
                <a:gd name="T65" fmla="*/ 28874 h 351"/>
                <a:gd name="T66" fmla="*/ 6057 w 595"/>
                <a:gd name="T67" fmla="*/ 31280 h 351"/>
                <a:gd name="T68" fmla="*/ 4845 w 595"/>
                <a:gd name="T69" fmla="*/ 46920 h 351"/>
                <a:gd name="T70" fmla="*/ 4240 w 595"/>
                <a:gd name="T71" fmla="*/ 72785 h 351"/>
                <a:gd name="T72" fmla="*/ 4240 w 595"/>
                <a:gd name="T73" fmla="*/ 89628 h 351"/>
                <a:gd name="T74" fmla="*/ 3028 w 595"/>
                <a:gd name="T75" fmla="*/ 114893 h 351"/>
                <a:gd name="T76" fmla="*/ 3028 w 595"/>
                <a:gd name="T77" fmla="*/ 131736 h 351"/>
                <a:gd name="T78" fmla="*/ 1211 w 595"/>
                <a:gd name="T79" fmla="*/ 163015 h 351"/>
                <a:gd name="T80" fmla="*/ 1211 w 595"/>
                <a:gd name="T81" fmla="*/ 172640 h 351"/>
                <a:gd name="T82" fmla="*/ 606 w 595"/>
                <a:gd name="T83" fmla="*/ 189483 h 351"/>
                <a:gd name="T84" fmla="*/ 0 w 595"/>
                <a:gd name="T85" fmla="*/ 209333 h 351"/>
                <a:gd name="T86" fmla="*/ 20592 w 595"/>
                <a:gd name="T87" fmla="*/ 209935 h 351"/>
                <a:gd name="T88" fmla="*/ 53297 w 595"/>
                <a:gd name="T89" fmla="*/ 211138 h 351"/>
                <a:gd name="T90" fmla="*/ 92059 w 595"/>
                <a:gd name="T91" fmla="*/ 211138 h 3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5"/>
                <a:gd name="T139" fmla="*/ 0 h 351"/>
                <a:gd name="T140" fmla="*/ 595 w 595"/>
                <a:gd name="T141" fmla="*/ 351 h 3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5" h="351">
                  <a:moveTo>
                    <a:pt x="163" y="351"/>
                  </a:moveTo>
                  <a:lnTo>
                    <a:pt x="222" y="351"/>
                  </a:lnTo>
                  <a:lnTo>
                    <a:pt x="233" y="351"/>
                  </a:lnTo>
                  <a:lnTo>
                    <a:pt x="281" y="349"/>
                  </a:lnTo>
                  <a:lnTo>
                    <a:pt x="282" y="349"/>
                  </a:lnTo>
                  <a:lnTo>
                    <a:pt x="322" y="348"/>
                  </a:lnTo>
                  <a:lnTo>
                    <a:pt x="322" y="349"/>
                  </a:lnTo>
                  <a:lnTo>
                    <a:pt x="331" y="348"/>
                  </a:lnTo>
                  <a:lnTo>
                    <a:pt x="344" y="348"/>
                  </a:lnTo>
                  <a:lnTo>
                    <a:pt x="352" y="348"/>
                  </a:lnTo>
                  <a:lnTo>
                    <a:pt x="382" y="347"/>
                  </a:lnTo>
                  <a:lnTo>
                    <a:pt x="401" y="346"/>
                  </a:lnTo>
                  <a:lnTo>
                    <a:pt x="421" y="346"/>
                  </a:lnTo>
                  <a:lnTo>
                    <a:pt x="424" y="345"/>
                  </a:lnTo>
                  <a:lnTo>
                    <a:pt x="451" y="343"/>
                  </a:lnTo>
                  <a:lnTo>
                    <a:pt x="461" y="343"/>
                  </a:lnTo>
                  <a:lnTo>
                    <a:pt x="480" y="342"/>
                  </a:lnTo>
                  <a:lnTo>
                    <a:pt x="481" y="342"/>
                  </a:lnTo>
                  <a:lnTo>
                    <a:pt x="482" y="342"/>
                  </a:lnTo>
                  <a:lnTo>
                    <a:pt x="521" y="340"/>
                  </a:lnTo>
                  <a:lnTo>
                    <a:pt x="540" y="339"/>
                  </a:lnTo>
                  <a:lnTo>
                    <a:pt x="542" y="339"/>
                  </a:lnTo>
                  <a:lnTo>
                    <a:pt x="560" y="337"/>
                  </a:lnTo>
                  <a:lnTo>
                    <a:pt x="580" y="335"/>
                  </a:lnTo>
                  <a:lnTo>
                    <a:pt x="595" y="334"/>
                  </a:lnTo>
                  <a:lnTo>
                    <a:pt x="593" y="328"/>
                  </a:lnTo>
                  <a:lnTo>
                    <a:pt x="593" y="324"/>
                  </a:lnTo>
                  <a:lnTo>
                    <a:pt x="593" y="325"/>
                  </a:lnTo>
                  <a:lnTo>
                    <a:pt x="586" y="289"/>
                  </a:lnTo>
                  <a:lnTo>
                    <a:pt x="576" y="274"/>
                  </a:lnTo>
                  <a:lnTo>
                    <a:pt x="571" y="259"/>
                  </a:lnTo>
                  <a:lnTo>
                    <a:pt x="570" y="259"/>
                  </a:lnTo>
                  <a:lnTo>
                    <a:pt x="570" y="232"/>
                  </a:lnTo>
                  <a:lnTo>
                    <a:pt x="565" y="219"/>
                  </a:lnTo>
                  <a:lnTo>
                    <a:pt x="563" y="202"/>
                  </a:lnTo>
                  <a:lnTo>
                    <a:pt x="563" y="198"/>
                  </a:lnTo>
                  <a:lnTo>
                    <a:pt x="562" y="192"/>
                  </a:lnTo>
                  <a:lnTo>
                    <a:pt x="560" y="183"/>
                  </a:lnTo>
                  <a:lnTo>
                    <a:pt x="562" y="181"/>
                  </a:lnTo>
                  <a:lnTo>
                    <a:pt x="559" y="179"/>
                  </a:lnTo>
                  <a:lnTo>
                    <a:pt x="560" y="178"/>
                  </a:lnTo>
                  <a:lnTo>
                    <a:pt x="559" y="163"/>
                  </a:lnTo>
                  <a:lnTo>
                    <a:pt x="558" y="163"/>
                  </a:lnTo>
                  <a:lnTo>
                    <a:pt x="556" y="150"/>
                  </a:lnTo>
                  <a:lnTo>
                    <a:pt x="554" y="145"/>
                  </a:lnTo>
                  <a:lnTo>
                    <a:pt x="542" y="124"/>
                  </a:lnTo>
                  <a:lnTo>
                    <a:pt x="532" y="93"/>
                  </a:lnTo>
                  <a:lnTo>
                    <a:pt x="530" y="91"/>
                  </a:lnTo>
                  <a:lnTo>
                    <a:pt x="530" y="89"/>
                  </a:lnTo>
                  <a:lnTo>
                    <a:pt x="532" y="87"/>
                  </a:lnTo>
                  <a:lnTo>
                    <a:pt x="529" y="64"/>
                  </a:lnTo>
                  <a:lnTo>
                    <a:pt x="526" y="51"/>
                  </a:lnTo>
                  <a:lnTo>
                    <a:pt x="522" y="15"/>
                  </a:lnTo>
                  <a:lnTo>
                    <a:pt x="522" y="13"/>
                  </a:lnTo>
                  <a:lnTo>
                    <a:pt x="517" y="0"/>
                  </a:lnTo>
                  <a:lnTo>
                    <a:pt x="464" y="4"/>
                  </a:lnTo>
                  <a:lnTo>
                    <a:pt x="386" y="7"/>
                  </a:lnTo>
                  <a:lnTo>
                    <a:pt x="347" y="10"/>
                  </a:lnTo>
                  <a:lnTo>
                    <a:pt x="298" y="11"/>
                  </a:lnTo>
                  <a:lnTo>
                    <a:pt x="210" y="12"/>
                  </a:lnTo>
                  <a:lnTo>
                    <a:pt x="200" y="12"/>
                  </a:lnTo>
                  <a:lnTo>
                    <a:pt x="161" y="13"/>
                  </a:lnTo>
                  <a:lnTo>
                    <a:pt x="94" y="12"/>
                  </a:lnTo>
                  <a:lnTo>
                    <a:pt x="11" y="11"/>
                  </a:lnTo>
                  <a:lnTo>
                    <a:pt x="10" y="39"/>
                  </a:lnTo>
                  <a:lnTo>
                    <a:pt x="10" y="48"/>
                  </a:lnTo>
                  <a:lnTo>
                    <a:pt x="10" y="51"/>
                  </a:lnTo>
                  <a:lnTo>
                    <a:pt x="10" y="52"/>
                  </a:lnTo>
                  <a:lnTo>
                    <a:pt x="8" y="66"/>
                  </a:lnTo>
                  <a:lnTo>
                    <a:pt x="8" y="78"/>
                  </a:lnTo>
                  <a:lnTo>
                    <a:pt x="7" y="107"/>
                  </a:lnTo>
                  <a:lnTo>
                    <a:pt x="7" y="121"/>
                  </a:lnTo>
                  <a:lnTo>
                    <a:pt x="7" y="136"/>
                  </a:lnTo>
                  <a:lnTo>
                    <a:pt x="7" y="149"/>
                  </a:lnTo>
                  <a:lnTo>
                    <a:pt x="5" y="189"/>
                  </a:lnTo>
                  <a:lnTo>
                    <a:pt x="5" y="191"/>
                  </a:lnTo>
                  <a:lnTo>
                    <a:pt x="5" y="196"/>
                  </a:lnTo>
                  <a:lnTo>
                    <a:pt x="5" y="219"/>
                  </a:lnTo>
                  <a:lnTo>
                    <a:pt x="2" y="259"/>
                  </a:lnTo>
                  <a:lnTo>
                    <a:pt x="2" y="271"/>
                  </a:lnTo>
                  <a:lnTo>
                    <a:pt x="2" y="282"/>
                  </a:lnTo>
                  <a:lnTo>
                    <a:pt x="2" y="287"/>
                  </a:lnTo>
                  <a:lnTo>
                    <a:pt x="1" y="311"/>
                  </a:lnTo>
                  <a:lnTo>
                    <a:pt x="1" y="315"/>
                  </a:lnTo>
                  <a:lnTo>
                    <a:pt x="1" y="331"/>
                  </a:lnTo>
                  <a:lnTo>
                    <a:pt x="0" y="348"/>
                  </a:lnTo>
                  <a:lnTo>
                    <a:pt x="4" y="348"/>
                  </a:lnTo>
                  <a:lnTo>
                    <a:pt x="34" y="349"/>
                  </a:lnTo>
                  <a:lnTo>
                    <a:pt x="84" y="351"/>
                  </a:lnTo>
                  <a:lnTo>
                    <a:pt x="88" y="351"/>
                  </a:lnTo>
                  <a:lnTo>
                    <a:pt x="124" y="351"/>
                  </a:lnTo>
                  <a:lnTo>
                    <a:pt x="152" y="351"/>
                  </a:lnTo>
                  <a:lnTo>
                    <a:pt x="163" y="351"/>
                  </a:lnTo>
                  <a:close/>
                </a:path>
              </a:pathLst>
            </a:custGeom>
            <a:solidFill>
              <a:schemeClr val="bg1">
                <a:lumMod val="85000"/>
              </a:schemeClr>
            </a:solidFill>
            <a:ln w="1588">
              <a:solidFill>
                <a:srgbClr val="FFFFFF"/>
              </a:solidFill>
              <a:prstDash val="solid"/>
              <a:round/>
              <a:headEnd/>
              <a:tailEnd/>
            </a:ln>
          </p:spPr>
          <p:txBody>
            <a:bodyPr/>
            <a:lstStyle/>
            <a:p>
              <a:pPr fontAlgn="base">
                <a:spcBef>
                  <a:spcPct val="0"/>
                </a:spcBef>
                <a:spcAft>
                  <a:spcPct val="0"/>
                </a:spcAft>
              </a:pPr>
              <a:endParaRPr lang="en-CA">
                <a:solidFill>
                  <a:srgbClr val="000000"/>
                </a:solidFill>
                <a:latin typeface="Calibri" pitchFamily="34" charset="0"/>
              </a:endParaRPr>
            </a:p>
          </p:txBody>
        </p:sp>
        <p:sp>
          <p:nvSpPr>
            <p:cNvPr id="3130" name="Freeform 79"/>
            <p:cNvSpPr>
              <a:spLocks/>
            </p:cNvSpPr>
            <p:nvPr/>
          </p:nvSpPr>
          <p:spPr bwMode="auto">
            <a:xfrm>
              <a:off x="378307" y="3313966"/>
              <a:ext cx="3025033" cy="1867634"/>
            </a:xfrm>
            <a:custGeom>
              <a:avLst/>
              <a:gdLst>
                <a:gd name="T0" fmla="*/ 51158 w 910"/>
                <a:gd name="T1" fmla="*/ 244379 h 559"/>
                <a:gd name="T2" fmla="*/ 36713 w 910"/>
                <a:gd name="T3" fmla="*/ 239540 h 559"/>
                <a:gd name="T4" fmla="*/ 57176 w 910"/>
                <a:gd name="T5" fmla="*/ 179050 h 559"/>
                <a:gd name="T6" fmla="*/ 61389 w 910"/>
                <a:gd name="T7" fmla="*/ 169371 h 559"/>
                <a:gd name="T8" fmla="*/ 53565 w 910"/>
                <a:gd name="T9" fmla="*/ 169371 h 559"/>
                <a:gd name="T10" fmla="*/ 47546 w 910"/>
                <a:gd name="T11" fmla="*/ 166952 h 559"/>
                <a:gd name="T12" fmla="*/ 46343 w 910"/>
                <a:gd name="T13" fmla="*/ 160903 h 559"/>
                <a:gd name="T14" fmla="*/ 40324 w 910"/>
                <a:gd name="T15" fmla="*/ 162113 h 559"/>
                <a:gd name="T16" fmla="*/ 35509 w 910"/>
                <a:gd name="T17" fmla="*/ 145780 h 559"/>
                <a:gd name="T18" fmla="*/ 23472 w 910"/>
                <a:gd name="T19" fmla="*/ 122189 h 559"/>
                <a:gd name="T20" fmla="*/ 6620 w 910"/>
                <a:gd name="T21" fmla="*/ 105252 h 559"/>
                <a:gd name="T22" fmla="*/ 7824 w 910"/>
                <a:gd name="T23" fmla="*/ 97993 h 559"/>
                <a:gd name="T24" fmla="*/ 0 w 910"/>
                <a:gd name="T25" fmla="*/ 66539 h 559"/>
                <a:gd name="T26" fmla="*/ 3611 w 910"/>
                <a:gd name="T27" fmla="*/ 51416 h 559"/>
                <a:gd name="T28" fmla="*/ 7824 w 910"/>
                <a:gd name="T29" fmla="*/ 32664 h 559"/>
                <a:gd name="T30" fmla="*/ 14444 w 910"/>
                <a:gd name="T31" fmla="*/ 1210 h 559"/>
                <a:gd name="T32" fmla="*/ 72824 w 910"/>
                <a:gd name="T33" fmla="*/ 11493 h 559"/>
                <a:gd name="T34" fmla="*/ 184167 w 910"/>
                <a:gd name="T35" fmla="*/ 31455 h 559"/>
                <a:gd name="T36" fmla="*/ 248566 w 910"/>
                <a:gd name="T37" fmla="*/ 40528 h 559"/>
                <a:gd name="T38" fmla="*/ 303936 w 910"/>
                <a:gd name="T39" fmla="*/ 47182 h 559"/>
                <a:gd name="T40" fmla="*/ 407455 w 910"/>
                <a:gd name="T41" fmla="*/ 57465 h 559"/>
                <a:gd name="T42" fmla="*/ 501946 w 910"/>
                <a:gd name="T43" fmla="*/ 62909 h 559"/>
                <a:gd name="T44" fmla="*/ 547085 w 910"/>
                <a:gd name="T45" fmla="*/ 82266 h 559"/>
                <a:gd name="T46" fmla="*/ 547085 w 910"/>
                <a:gd name="T47" fmla="*/ 89525 h 559"/>
                <a:gd name="T48" fmla="*/ 545881 w 910"/>
                <a:gd name="T49" fmla="*/ 98598 h 559"/>
                <a:gd name="T50" fmla="*/ 545280 w 910"/>
                <a:gd name="T51" fmla="*/ 123399 h 559"/>
                <a:gd name="T52" fmla="*/ 545280 w 910"/>
                <a:gd name="T53" fmla="*/ 140941 h 559"/>
                <a:gd name="T54" fmla="*/ 544076 w 910"/>
                <a:gd name="T55" fmla="*/ 173001 h 559"/>
                <a:gd name="T56" fmla="*/ 544076 w 910"/>
                <a:gd name="T57" fmla="*/ 177235 h 559"/>
                <a:gd name="T58" fmla="*/ 542270 w 910"/>
                <a:gd name="T59" fmla="*/ 215344 h 559"/>
                <a:gd name="T60" fmla="*/ 542270 w 910"/>
                <a:gd name="T61" fmla="*/ 229256 h 559"/>
                <a:gd name="T62" fmla="*/ 541668 w 910"/>
                <a:gd name="T63" fmla="*/ 246798 h 559"/>
                <a:gd name="T64" fmla="*/ 541668 w 910"/>
                <a:gd name="T65" fmla="*/ 258896 h 559"/>
                <a:gd name="T66" fmla="*/ 541067 w 910"/>
                <a:gd name="T67" fmla="*/ 273414 h 559"/>
                <a:gd name="T68" fmla="*/ 540465 w 910"/>
                <a:gd name="T69" fmla="*/ 315757 h 559"/>
                <a:gd name="T70" fmla="*/ 539863 w 910"/>
                <a:gd name="T71" fmla="*/ 332694 h 559"/>
                <a:gd name="T72" fmla="*/ 505557 w 910"/>
                <a:gd name="T73" fmla="*/ 330879 h 559"/>
                <a:gd name="T74" fmla="*/ 491113 w 910"/>
                <a:gd name="T75" fmla="*/ 330274 h 559"/>
                <a:gd name="T76" fmla="*/ 448381 w 910"/>
                <a:gd name="T77" fmla="*/ 327855 h 559"/>
                <a:gd name="T78" fmla="*/ 443566 w 910"/>
                <a:gd name="T79" fmla="*/ 327855 h 559"/>
                <a:gd name="T80" fmla="*/ 432131 w 910"/>
                <a:gd name="T81" fmla="*/ 327250 h 559"/>
                <a:gd name="T82" fmla="*/ 395418 w 910"/>
                <a:gd name="T83" fmla="*/ 324225 h 559"/>
                <a:gd name="T84" fmla="*/ 350881 w 910"/>
                <a:gd name="T85" fmla="*/ 320596 h 559"/>
                <a:gd name="T86" fmla="*/ 328612 w 910"/>
                <a:gd name="T87" fmla="*/ 318781 h 559"/>
                <a:gd name="T88" fmla="*/ 316575 w 910"/>
                <a:gd name="T89" fmla="*/ 316967 h 559"/>
                <a:gd name="T90" fmla="*/ 291899 w 910"/>
                <a:gd name="T91" fmla="*/ 314547 h 559"/>
                <a:gd name="T92" fmla="*/ 256390 w 910"/>
                <a:gd name="T93" fmla="*/ 310918 h 559"/>
                <a:gd name="T94" fmla="*/ 230510 w 910"/>
                <a:gd name="T95" fmla="*/ 307893 h 559"/>
                <a:gd name="T96" fmla="*/ 195603 w 910"/>
                <a:gd name="T97" fmla="*/ 325435 h 559"/>
                <a:gd name="T98" fmla="*/ 194399 w 910"/>
                <a:gd name="T99" fmla="*/ 338138 h 559"/>
                <a:gd name="T100" fmla="*/ 190788 w 910"/>
                <a:gd name="T101" fmla="*/ 336323 h 559"/>
                <a:gd name="T102" fmla="*/ 180556 w 910"/>
                <a:gd name="T103" fmla="*/ 318176 h 559"/>
                <a:gd name="T104" fmla="*/ 175741 w 910"/>
                <a:gd name="T105" fmla="*/ 319991 h 559"/>
                <a:gd name="T106" fmla="*/ 172732 w 910"/>
                <a:gd name="T107" fmla="*/ 330879 h 559"/>
                <a:gd name="T108" fmla="*/ 142639 w 910"/>
                <a:gd name="T109" fmla="*/ 326645 h 559"/>
                <a:gd name="T110" fmla="*/ 130602 w 910"/>
                <a:gd name="T111" fmla="*/ 327250 h 559"/>
                <a:gd name="T112" fmla="*/ 112547 w 910"/>
                <a:gd name="T113" fmla="*/ 323620 h 559"/>
                <a:gd name="T114" fmla="*/ 107130 w 910"/>
                <a:gd name="T115" fmla="*/ 331484 h 559"/>
                <a:gd name="T116" fmla="*/ 99306 w 910"/>
                <a:gd name="T117" fmla="*/ 325435 h 559"/>
                <a:gd name="T118" fmla="*/ 81852 w 910"/>
                <a:gd name="T119" fmla="*/ 293375 h 559"/>
                <a:gd name="T120" fmla="*/ 68009 w 910"/>
                <a:gd name="T121" fmla="*/ 235910 h 5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0"/>
                <a:gd name="T184" fmla="*/ 0 h 559"/>
                <a:gd name="T185" fmla="*/ 910 w 910"/>
                <a:gd name="T186" fmla="*/ 559 h 5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0" h="559">
                  <a:moveTo>
                    <a:pt x="113" y="390"/>
                  </a:moveTo>
                  <a:lnTo>
                    <a:pt x="85" y="404"/>
                  </a:lnTo>
                  <a:lnTo>
                    <a:pt x="75" y="404"/>
                  </a:lnTo>
                  <a:lnTo>
                    <a:pt x="61" y="396"/>
                  </a:lnTo>
                  <a:lnTo>
                    <a:pt x="93" y="296"/>
                  </a:lnTo>
                  <a:lnTo>
                    <a:pt x="95" y="296"/>
                  </a:lnTo>
                  <a:lnTo>
                    <a:pt x="102" y="283"/>
                  </a:lnTo>
                  <a:lnTo>
                    <a:pt x="102" y="280"/>
                  </a:lnTo>
                  <a:lnTo>
                    <a:pt x="99" y="278"/>
                  </a:lnTo>
                  <a:lnTo>
                    <a:pt x="89" y="280"/>
                  </a:lnTo>
                  <a:lnTo>
                    <a:pt x="81" y="278"/>
                  </a:lnTo>
                  <a:lnTo>
                    <a:pt x="79" y="276"/>
                  </a:lnTo>
                  <a:lnTo>
                    <a:pt x="81" y="270"/>
                  </a:lnTo>
                  <a:lnTo>
                    <a:pt x="77" y="266"/>
                  </a:lnTo>
                  <a:lnTo>
                    <a:pt x="70" y="269"/>
                  </a:lnTo>
                  <a:lnTo>
                    <a:pt x="67" y="268"/>
                  </a:lnTo>
                  <a:lnTo>
                    <a:pt x="70" y="264"/>
                  </a:lnTo>
                  <a:lnTo>
                    <a:pt x="59" y="241"/>
                  </a:lnTo>
                  <a:lnTo>
                    <a:pt x="53" y="232"/>
                  </a:lnTo>
                  <a:lnTo>
                    <a:pt x="39" y="202"/>
                  </a:lnTo>
                  <a:lnTo>
                    <a:pt x="28" y="194"/>
                  </a:lnTo>
                  <a:lnTo>
                    <a:pt x="11" y="174"/>
                  </a:lnTo>
                  <a:lnTo>
                    <a:pt x="21" y="172"/>
                  </a:lnTo>
                  <a:lnTo>
                    <a:pt x="13" y="162"/>
                  </a:lnTo>
                  <a:lnTo>
                    <a:pt x="17" y="144"/>
                  </a:lnTo>
                  <a:lnTo>
                    <a:pt x="0" y="110"/>
                  </a:lnTo>
                  <a:lnTo>
                    <a:pt x="1" y="108"/>
                  </a:lnTo>
                  <a:lnTo>
                    <a:pt x="6" y="85"/>
                  </a:lnTo>
                  <a:lnTo>
                    <a:pt x="12" y="58"/>
                  </a:lnTo>
                  <a:lnTo>
                    <a:pt x="13" y="54"/>
                  </a:lnTo>
                  <a:lnTo>
                    <a:pt x="22" y="13"/>
                  </a:lnTo>
                  <a:lnTo>
                    <a:pt x="24" y="2"/>
                  </a:lnTo>
                  <a:lnTo>
                    <a:pt x="24" y="0"/>
                  </a:lnTo>
                  <a:lnTo>
                    <a:pt x="121" y="19"/>
                  </a:lnTo>
                  <a:lnTo>
                    <a:pt x="169" y="29"/>
                  </a:lnTo>
                  <a:lnTo>
                    <a:pt x="306" y="52"/>
                  </a:lnTo>
                  <a:lnTo>
                    <a:pt x="375" y="62"/>
                  </a:lnTo>
                  <a:lnTo>
                    <a:pt x="413" y="67"/>
                  </a:lnTo>
                  <a:lnTo>
                    <a:pt x="469" y="74"/>
                  </a:lnTo>
                  <a:lnTo>
                    <a:pt x="505" y="78"/>
                  </a:lnTo>
                  <a:lnTo>
                    <a:pt x="599" y="88"/>
                  </a:lnTo>
                  <a:lnTo>
                    <a:pt x="677" y="95"/>
                  </a:lnTo>
                  <a:lnTo>
                    <a:pt x="756" y="101"/>
                  </a:lnTo>
                  <a:lnTo>
                    <a:pt x="834" y="104"/>
                  </a:lnTo>
                  <a:lnTo>
                    <a:pt x="910" y="108"/>
                  </a:lnTo>
                  <a:lnTo>
                    <a:pt x="909" y="136"/>
                  </a:lnTo>
                  <a:lnTo>
                    <a:pt x="909" y="145"/>
                  </a:lnTo>
                  <a:lnTo>
                    <a:pt x="909" y="148"/>
                  </a:lnTo>
                  <a:lnTo>
                    <a:pt x="909" y="149"/>
                  </a:lnTo>
                  <a:lnTo>
                    <a:pt x="907" y="163"/>
                  </a:lnTo>
                  <a:lnTo>
                    <a:pt x="907" y="175"/>
                  </a:lnTo>
                  <a:lnTo>
                    <a:pt x="906" y="204"/>
                  </a:lnTo>
                  <a:lnTo>
                    <a:pt x="906" y="218"/>
                  </a:lnTo>
                  <a:lnTo>
                    <a:pt x="906" y="233"/>
                  </a:lnTo>
                  <a:lnTo>
                    <a:pt x="906" y="246"/>
                  </a:lnTo>
                  <a:lnTo>
                    <a:pt x="904" y="286"/>
                  </a:lnTo>
                  <a:lnTo>
                    <a:pt x="904" y="288"/>
                  </a:lnTo>
                  <a:lnTo>
                    <a:pt x="904" y="293"/>
                  </a:lnTo>
                  <a:lnTo>
                    <a:pt x="904" y="316"/>
                  </a:lnTo>
                  <a:lnTo>
                    <a:pt x="901" y="356"/>
                  </a:lnTo>
                  <a:lnTo>
                    <a:pt x="901" y="368"/>
                  </a:lnTo>
                  <a:lnTo>
                    <a:pt x="901" y="379"/>
                  </a:lnTo>
                  <a:lnTo>
                    <a:pt x="901" y="384"/>
                  </a:lnTo>
                  <a:lnTo>
                    <a:pt x="900" y="408"/>
                  </a:lnTo>
                  <a:lnTo>
                    <a:pt x="900" y="412"/>
                  </a:lnTo>
                  <a:lnTo>
                    <a:pt x="900" y="428"/>
                  </a:lnTo>
                  <a:lnTo>
                    <a:pt x="899" y="445"/>
                  </a:lnTo>
                  <a:lnTo>
                    <a:pt x="899" y="452"/>
                  </a:lnTo>
                  <a:lnTo>
                    <a:pt x="899" y="467"/>
                  </a:lnTo>
                  <a:lnTo>
                    <a:pt x="898" y="522"/>
                  </a:lnTo>
                  <a:lnTo>
                    <a:pt x="898" y="526"/>
                  </a:lnTo>
                  <a:lnTo>
                    <a:pt x="897" y="550"/>
                  </a:lnTo>
                  <a:lnTo>
                    <a:pt x="895" y="550"/>
                  </a:lnTo>
                  <a:lnTo>
                    <a:pt x="840" y="547"/>
                  </a:lnTo>
                  <a:lnTo>
                    <a:pt x="832" y="547"/>
                  </a:lnTo>
                  <a:lnTo>
                    <a:pt x="816" y="546"/>
                  </a:lnTo>
                  <a:lnTo>
                    <a:pt x="811" y="546"/>
                  </a:lnTo>
                  <a:lnTo>
                    <a:pt x="745" y="542"/>
                  </a:lnTo>
                  <a:lnTo>
                    <a:pt x="738" y="542"/>
                  </a:lnTo>
                  <a:lnTo>
                    <a:pt x="737" y="542"/>
                  </a:lnTo>
                  <a:lnTo>
                    <a:pt x="727" y="542"/>
                  </a:lnTo>
                  <a:lnTo>
                    <a:pt x="718" y="541"/>
                  </a:lnTo>
                  <a:lnTo>
                    <a:pt x="717" y="541"/>
                  </a:lnTo>
                  <a:lnTo>
                    <a:pt x="657" y="536"/>
                  </a:lnTo>
                  <a:lnTo>
                    <a:pt x="647" y="535"/>
                  </a:lnTo>
                  <a:lnTo>
                    <a:pt x="583" y="530"/>
                  </a:lnTo>
                  <a:lnTo>
                    <a:pt x="556" y="528"/>
                  </a:lnTo>
                  <a:lnTo>
                    <a:pt x="546" y="527"/>
                  </a:lnTo>
                  <a:lnTo>
                    <a:pt x="535" y="526"/>
                  </a:lnTo>
                  <a:lnTo>
                    <a:pt x="526" y="524"/>
                  </a:lnTo>
                  <a:lnTo>
                    <a:pt x="496" y="522"/>
                  </a:lnTo>
                  <a:lnTo>
                    <a:pt x="485" y="520"/>
                  </a:lnTo>
                  <a:lnTo>
                    <a:pt x="431" y="515"/>
                  </a:lnTo>
                  <a:lnTo>
                    <a:pt x="426" y="514"/>
                  </a:lnTo>
                  <a:lnTo>
                    <a:pt x="415" y="512"/>
                  </a:lnTo>
                  <a:lnTo>
                    <a:pt x="383" y="509"/>
                  </a:lnTo>
                  <a:lnTo>
                    <a:pt x="330" y="502"/>
                  </a:lnTo>
                  <a:lnTo>
                    <a:pt x="325" y="538"/>
                  </a:lnTo>
                  <a:lnTo>
                    <a:pt x="323" y="556"/>
                  </a:lnTo>
                  <a:lnTo>
                    <a:pt x="323" y="559"/>
                  </a:lnTo>
                  <a:lnTo>
                    <a:pt x="319" y="557"/>
                  </a:lnTo>
                  <a:lnTo>
                    <a:pt x="317" y="556"/>
                  </a:lnTo>
                  <a:lnTo>
                    <a:pt x="309" y="538"/>
                  </a:lnTo>
                  <a:lnTo>
                    <a:pt x="300" y="526"/>
                  </a:lnTo>
                  <a:lnTo>
                    <a:pt x="299" y="526"/>
                  </a:lnTo>
                  <a:lnTo>
                    <a:pt x="292" y="529"/>
                  </a:lnTo>
                  <a:lnTo>
                    <a:pt x="288" y="535"/>
                  </a:lnTo>
                  <a:lnTo>
                    <a:pt x="287" y="547"/>
                  </a:lnTo>
                  <a:lnTo>
                    <a:pt x="279" y="545"/>
                  </a:lnTo>
                  <a:lnTo>
                    <a:pt x="237" y="540"/>
                  </a:lnTo>
                  <a:lnTo>
                    <a:pt x="227" y="534"/>
                  </a:lnTo>
                  <a:lnTo>
                    <a:pt x="217" y="541"/>
                  </a:lnTo>
                  <a:lnTo>
                    <a:pt x="205" y="542"/>
                  </a:lnTo>
                  <a:lnTo>
                    <a:pt x="187" y="535"/>
                  </a:lnTo>
                  <a:lnTo>
                    <a:pt x="177" y="542"/>
                  </a:lnTo>
                  <a:lnTo>
                    <a:pt x="178" y="548"/>
                  </a:lnTo>
                  <a:lnTo>
                    <a:pt x="175" y="550"/>
                  </a:lnTo>
                  <a:lnTo>
                    <a:pt x="165" y="538"/>
                  </a:lnTo>
                  <a:lnTo>
                    <a:pt x="159" y="503"/>
                  </a:lnTo>
                  <a:lnTo>
                    <a:pt x="136" y="485"/>
                  </a:lnTo>
                  <a:lnTo>
                    <a:pt x="139" y="472"/>
                  </a:lnTo>
                  <a:lnTo>
                    <a:pt x="113" y="390"/>
                  </a:lnTo>
                  <a:close/>
                </a:path>
              </a:pathLst>
            </a:custGeom>
            <a:solidFill>
              <a:schemeClr val="bg1">
                <a:lumMod val="85000"/>
              </a:schemeClr>
            </a:solidFill>
            <a:ln w="1588">
              <a:solidFill>
                <a:srgbClr val="FFFFFF"/>
              </a:solidFill>
              <a:prstDash val="solid"/>
              <a:round/>
              <a:headEnd/>
              <a:tailEnd/>
            </a:ln>
          </p:spPr>
          <p:txBody>
            <a:bodyPr/>
            <a:lstStyle/>
            <a:p>
              <a:pPr fontAlgn="base">
                <a:spcBef>
                  <a:spcPct val="0"/>
                </a:spcBef>
                <a:spcAft>
                  <a:spcPct val="0"/>
                </a:spcAft>
              </a:pPr>
              <a:endParaRPr lang="en-CA">
                <a:solidFill>
                  <a:srgbClr val="000000"/>
                </a:solidFill>
                <a:latin typeface="Calibri" pitchFamily="34" charset="0"/>
              </a:endParaRPr>
            </a:p>
          </p:txBody>
        </p:sp>
        <p:pic>
          <p:nvPicPr>
            <p:cNvPr id="1026" name="Picture 2"/>
            <p:cNvPicPr>
              <a:picLocks noChangeAspect="1" noChangeArrowheads="1"/>
            </p:cNvPicPr>
            <p:nvPr/>
          </p:nvPicPr>
          <p:blipFill>
            <a:blip r:embed="rId3" cstate="print"/>
            <a:srcRect t="44389"/>
            <a:stretch>
              <a:fillRect/>
            </a:stretch>
          </p:blipFill>
          <p:spPr bwMode="auto">
            <a:xfrm>
              <a:off x="0" y="1138238"/>
              <a:ext cx="4092538" cy="2554503"/>
            </a:xfrm>
            <a:prstGeom prst="rect">
              <a:avLst/>
            </a:prstGeom>
            <a:noFill/>
            <a:ln w="9525">
              <a:noFill/>
              <a:miter lim="800000"/>
              <a:headEnd/>
              <a:tailEnd/>
            </a:ln>
            <a:effectLst/>
          </p:spPr>
        </p:pic>
      </p:grpSp>
      <p:sp>
        <p:nvSpPr>
          <p:cNvPr id="180" name="Oval 179"/>
          <p:cNvSpPr/>
          <p:nvPr/>
        </p:nvSpPr>
        <p:spPr>
          <a:xfrm flipV="1">
            <a:off x="2968512" y="4360635"/>
            <a:ext cx="192881" cy="192024"/>
          </a:xfrm>
          <a:prstGeom prst="ellipse">
            <a:avLst/>
          </a:prstGeom>
          <a:solidFill>
            <a:srgbClr val="6A9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00">
              <a:latin typeface="Calibri" pitchFamily="34" charset="0"/>
            </a:endParaRPr>
          </a:p>
        </p:txBody>
      </p:sp>
      <p:sp>
        <p:nvSpPr>
          <p:cNvPr id="181" name="Oval 180"/>
          <p:cNvSpPr/>
          <p:nvPr/>
        </p:nvSpPr>
        <p:spPr>
          <a:xfrm flipV="1">
            <a:off x="2921682" y="4060599"/>
            <a:ext cx="116681" cy="115824"/>
          </a:xfrm>
          <a:prstGeom prst="ellipse">
            <a:avLst/>
          </a:prstGeom>
          <a:solidFill>
            <a:srgbClr val="6A9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00">
              <a:latin typeface="Calibri" pitchFamily="34" charset="0"/>
            </a:endParaRPr>
          </a:p>
        </p:txBody>
      </p:sp>
      <p:sp>
        <p:nvSpPr>
          <p:cNvPr id="184" name="Oval 183"/>
          <p:cNvSpPr/>
          <p:nvPr/>
        </p:nvSpPr>
        <p:spPr>
          <a:xfrm flipV="1">
            <a:off x="5413104" y="4293644"/>
            <a:ext cx="304800" cy="304800"/>
          </a:xfrm>
          <a:prstGeom prst="ellipse">
            <a:avLst/>
          </a:prstGeom>
          <a:solidFill>
            <a:srgbClr val="6A9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00">
              <a:latin typeface="Calibri" pitchFamily="34" charset="0"/>
            </a:endParaRPr>
          </a:p>
        </p:txBody>
      </p:sp>
      <p:sp>
        <p:nvSpPr>
          <p:cNvPr id="186" name="Oval 185"/>
          <p:cNvSpPr/>
          <p:nvPr/>
        </p:nvSpPr>
        <p:spPr>
          <a:xfrm flipV="1">
            <a:off x="3555094" y="4203474"/>
            <a:ext cx="116681" cy="115824"/>
          </a:xfrm>
          <a:prstGeom prst="ellipse">
            <a:avLst/>
          </a:prstGeom>
          <a:solidFill>
            <a:srgbClr val="6A9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00">
              <a:latin typeface="Calibri" pitchFamily="34" charset="0"/>
            </a:endParaRPr>
          </a:p>
        </p:txBody>
      </p:sp>
      <p:sp>
        <p:nvSpPr>
          <p:cNvPr id="193" name="TextBox 192"/>
          <p:cNvSpPr txBox="1"/>
          <p:nvPr/>
        </p:nvSpPr>
        <p:spPr>
          <a:xfrm>
            <a:off x="2730864" y="1291364"/>
            <a:ext cx="521297" cy="200055"/>
          </a:xfrm>
          <a:prstGeom prst="rect">
            <a:avLst/>
          </a:prstGeom>
          <a:noFill/>
        </p:spPr>
        <p:txBody>
          <a:bodyPr wrap="none" rtlCol="0">
            <a:spAutoFit/>
          </a:bodyPr>
          <a:lstStyle/>
          <a:p>
            <a:r>
              <a:rPr lang="en-CA" sz="700" b="1" dirty="0" smtClean="0">
                <a:latin typeface="Calibri" pitchFamily="34" charset="0"/>
              </a:rPr>
              <a:t>ALBERTA</a:t>
            </a:r>
            <a:endParaRPr lang="en-CA" sz="700" b="1" dirty="0">
              <a:latin typeface="Calibri" pitchFamily="34" charset="0"/>
            </a:endParaRPr>
          </a:p>
        </p:txBody>
      </p:sp>
      <p:sp>
        <p:nvSpPr>
          <p:cNvPr id="194" name="TextBox 193"/>
          <p:cNvSpPr txBox="1"/>
          <p:nvPr/>
        </p:nvSpPr>
        <p:spPr>
          <a:xfrm>
            <a:off x="4874672" y="1273608"/>
            <a:ext cx="814647" cy="200055"/>
          </a:xfrm>
          <a:prstGeom prst="rect">
            <a:avLst/>
          </a:prstGeom>
          <a:noFill/>
        </p:spPr>
        <p:txBody>
          <a:bodyPr wrap="none" rtlCol="0">
            <a:spAutoFit/>
          </a:bodyPr>
          <a:lstStyle/>
          <a:p>
            <a:r>
              <a:rPr lang="en-CA" sz="700" b="1" dirty="0" smtClean="0">
                <a:latin typeface="Calibri" pitchFamily="34" charset="0"/>
              </a:rPr>
              <a:t>SASKATCHEWAN</a:t>
            </a:r>
            <a:endParaRPr lang="en-CA" sz="700" b="1" dirty="0">
              <a:latin typeface="Calibri" pitchFamily="34" charset="0"/>
            </a:endParaRPr>
          </a:p>
        </p:txBody>
      </p:sp>
      <p:sp>
        <p:nvSpPr>
          <p:cNvPr id="195" name="TextBox 194"/>
          <p:cNvSpPr txBox="1"/>
          <p:nvPr/>
        </p:nvSpPr>
        <p:spPr>
          <a:xfrm>
            <a:off x="6781800" y="4267200"/>
            <a:ext cx="798617" cy="200055"/>
          </a:xfrm>
          <a:prstGeom prst="rect">
            <a:avLst/>
          </a:prstGeom>
          <a:noFill/>
        </p:spPr>
        <p:txBody>
          <a:bodyPr wrap="none" rtlCol="0">
            <a:spAutoFit/>
          </a:bodyPr>
          <a:lstStyle/>
          <a:p>
            <a:r>
              <a:rPr lang="en-CA" sz="700" b="1" dirty="0" smtClean="0">
                <a:latin typeface="Calibri" pitchFamily="34" charset="0"/>
              </a:rPr>
              <a:t>NORTH DAKOTA</a:t>
            </a:r>
            <a:endParaRPr lang="en-CA" sz="700" b="1" dirty="0">
              <a:latin typeface="Calibri" pitchFamily="34" charset="0"/>
            </a:endParaRPr>
          </a:p>
        </p:txBody>
      </p:sp>
      <p:sp>
        <p:nvSpPr>
          <p:cNvPr id="196" name="TextBox 195"/>
          <p:cNvSpPr txBox="1"/>
          <p:nvPr/>
        </p:nvSpPr>
        <p:spPr>
          <a:xfrm rot="324868">
            <a:off x="3965304" y="5756684"/>
            <a:ext cx="599844" cy="200055"/>
          </a:xfrm>
          <a:prstGeom prst="rect">
            <a:avLst/>
          </a:prstGeom>
          <a:noFill/>
        </p:spPr>
        <p:txBody>
          <a:bodyPr wrap="none" rtlCol="0">
            <a:spAutoFit/>
          </a:bodyPr>
          <a:lstStyle/>
          <a:p>
            <a:r>
              <a:rPr lang="en-CA" sz="700" b="1" dirty="0" smtClean="0">
                <a:latin typeface="Calibri" pitchFamily="34" charset="0"/>
              </a:rPr>
              <a:t>MONTANA</a:t>
            </a:r>
            <a:endParaRPr lang="en-CA" sz="700" b="1" dirty="0">
              <a:latin typeface="Calibri" pitchFamily="34" charset="0"/>
            </a:endParaRPr>
          </a:p>
        </p:txBody>
      </p:sp>
      <p:sp>
        <p:nvSpPr>
          <p:cNvPr id="214" name="Oval 213"/>
          <p:cNvSpPr/>
          <p:nvPr/>
        </p:nvSpPr>
        <p:spPr>
          <a:xfrm flipV="1">
            <a:off x="2924857" y="4527325"/>
            <a:ext cx="64008" cy="64008"/>
          </a:xfrm>
          <a:prstGeom prst="ellipse">
            <a:avLst/>
          </a:prstGeom>
          <a:solidFill>
            <a:srgbClr val="6A9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00">
              <a:latin typeface="Calibri" pitchFamily="34" charset="0"/>
            </a:endParaRPr>
          </a:p>
        </p:txBody>
      </p:sp>
      <p:sp>
        <p:nvSpPr>
          <p:cNvPr id="215" name="Oval 214"/>
          <p:cNvSpPr/>
          <p:nvPr/>
        </p:nvSpPr>
        <p:spPr>
          <a:xfrm flipV="1">
            <a:off x="3075669" y="4633687"/>
            <a:ext cx="64008" cy="64008"/>
          </a:xfrm>
          <a:prstGeom prst="ellipse">
            <a:avLst/>
          </a:prstGeom>
          <a:solidFill>
            <a:srgbClr val="6A9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00">
              <a:latin typeface="Calibri" pitchFamily="34" charset="0"/>
            </a:endParaRPr>
          </a:p>
        </p:txBody>
      </p:sp>
      <p:sp>
        <p:nvSpPr>
          <p:cNvPr id="30" name="Title 1"/>
          <p:cNvSpPr txBox="1">
            <a:spLocks/>
          </p:cNvSpPr>
          <p:nvPr/>
        </p:nvSpPr>
        <p:spPr>
          <a:xfrm>
            <a:off x="579437" y="0"/>
            <a:ext cx="8183563" cy="1050925"/>
          </a:xfrm>
          <a:prstGeom prst="rect">
            <a:avLst/>
          </a:prstGeom>
        </p:spPr>
        <p:txBody>
          <a:bodyPr vert="horz" anchor="b">
            <a:normAutofit/>
          </a:bodyPr>
          <a:lstStyle/>
          <a:p>
            <a:pPr marL="0" marR="0" lvl="0" indent="0" defTabSz="914400" eaLnBrk="0" latinLnBrk="0" hangingPunct="0">
              <a:lnSpc>
                <a:spcPct val="100000"/>
              </a:lnSpc>
              <a:buClrTx/>
              <a:buSzTx/>
              <a:buFontTx/>
              <a:buNone/>
              <a:tabLst/>
              <a:defRPr/>
            </a:pPr>
            <a:r>
              <a:rPr lang="en-US" sz="2800" b="1" i="1" dirty="0" smtClean="0">
                <a:solidFill>
                  <a:srgbClr val="0070C0"/>
                </a:solidFill>
                <a:effectLst>
                  <a:outerShdw sx="1000" sy="1000" algn="tl" rotWithShape="0">
                    <a:srgbClr val="000000"/>
                  </a:outerShdw>
                </a:effectLst>
                <a:latin typeface="Arial" pitchFamily="34" charset="0"/>
                <a:ea typeface="+mj-ea"/>
                <a:cs typeface="Arial" pitchFamily="34" charset="0"/>
              </a:rPr>
              <a:t>Asset Overview</a:t>
            </a:r>
          </a:p>
        </p:txBody>
      </p:sp>
      <p:sp>
        <p:nvSpPr>
          <p:cNvPr id="209" name="TextBox 7"/>
          <p:cNvSpPr txBox="1">
            <a:spLocks noChangeArrowheads="1"/>
          </p:cNvSpPr>
          <p:nvPr/>
        </p:nvSpPr>
        <p:spPr bwMode="auto">
          <a:xfrm>
            <a:off x="6400800" y="2572970"/>
            <a:ext cx="2133006" cy="1646605"/>
          </a:xfrm>
          <a:prstGeom prst="rect">
            <a:avLst/>
          </a:prstGeom>
          <a:solidFill>
            <a:schemeClr val="bg1"/>
          </a:solidFill>
          <a:ln w="12700">
            <a:solidFill>
              <a:srgbClr val="E41C23"/>
            </a:solidFill>
            <a:miter lim="800000"/>
            <a:headEnd/>
            <a:tailEnd/>
          </a:ln>
        </p:spPr>
        <p:txBody>
          <a:bodyPr wrap="square">
            <a:spAutoFit/>
          </a:bodyPr>
          <a:lstStyle/>
          <a:p>
            <a:r>
              <a:rPr lang="en-US" sz="1000" b="1" dirty="0">
                <a:latin typeface="Calibri" pitchFamily="34" charset="0"/>
                <a:cs typeface="Times New Roman" pitchFamily="18" charset="0"/>
              </a:rPr>
              <a:t>Stateline </a:t>
            </a:r>
            <a:r>
              <a:rPr lang="en-US" sz="1000" b="1" dirty="0" smtClean="0">
                <a:latin typeface="Calibri" pitchFamily="34" charset="0"/>
                <a:cs typeface="Times New Roman" pitchFamily="18" charset="0"/>
              </a:rPr>
              <a:t>Prospect</a:t>
            </a:r>
          </a:p>
          <a:p>
            <a:r>
              <a:rPr lang="en-CA" sz="900" dirty="0" err="1" smtClean="0">
                <a:latin typeface="Calibri" pitchFamily="34" charset="0"/>
                <a:cs typeface="Times New Roman" pitchFamily="18" charset="0"/>
              </a:rPr>
              <a:t>Bakken</a:t>
            </a:r>
            <a:r>
              <a:rPr lang="en-CA" sz="900" dirty="0" smtClean="0">
                <a:latin typeface="Calibri" pitchFamily="34" charset="0"/>
                <a:cs typeface="Times New Roman" pitchFamily="18" charset="0"/>
              </a:rPr>
              <a:t>, Three Forks, and Red River Oil Potential</a:t>
            </a:r>
          </a:p>
          <a:p>
            <a:r>
              <a:rPr lang="en-CA" sz="900" dirty="0" smtClean="0">
                <a:latin typeface="Calibri" pitchFamily="34" charset="0"/>
                <a:cs typeface="Times New Roman" pitchFamily="18" charset="0"/>
              </a:rPr>
              <a:t>12,000 net acres (100% W.I.)</a:t>
            </a:r>
          </a:p>
          <a:p>
            <a:r>
              <a:rPr lang="en-CA" sz="900" dirty="0" smtClean="0">
                <a:latin typeface="Calibri" pitchFamily="34" charset="0"/>
                <a:cs typeface="Times New Roman" pitchFamily="18" charset="0"/>
              </a:rPr>
              <a:t>Operator</a:t>
            </a:r>
          </a:p>
          <a:p>
            <a:endParaRPr lang="en-CA" sz="900" dirty="0" smtClean="0">
              <a:latin typeface="Calibri" pitchFamily="34" charset="0"/>
              <a:cs typeface="Times New Roman" pitchFamily="18" charset="0"/>
            </a:endParaRPr>
          </a:p>
          <a:p>
            <a:r>
              <a:rPr lang="en-US" sz="1000" b="1" dirty="0" smtClean="0">
                <a:latin typeface="Calibri" pitchFamily="34" charset="0"/>
                <a:cs typeface="Times New Roman" pitchFamily="18" charset="0"/>
              </a:rPr>
              <a:t>Medicine Lake Prospect</a:t>
            </a:r>
          </a:p>
          <a:p>
            <a:r>
              <a:rPr lang="en-CA" sz="900" dirty="0" err="1" smtClean="0">
                <a:latin typeface="Calibri" pitchFamily="34" charset="0"/>
                <a:cs typeface="Times New Roman" pitchFamily="18" charset="0"/>
              </a:rPr>
              <a:t>Bakken</a:t>
            </a:r>
            <a:r>
              <a:rPr lang="en-CA" sz="900" dirty="0" smtClean="0">
                <a:latin typeface="Calibri" pitchFamily="34" charset="0"/>
                <a:cs typeface="Times New Roman" pitchFamily="18" charset="0"/>
              </a:rPr>
              <a:t>, Three Forks, and Red River Oil Potential</a:t>
            </a:r>
          </a:p>
          <a:p>
            <a:r>
              <a:rPr lang="en-CA" sz="900" dirty="0" smtClean="0">
                <a:latin typeface="Calibri" pitchFamily="34" charset="0"/>
                <a:cs typeface="Times New Roman" pitchFamily="18" charset="0"/>
              </a:rPr>
              <a:t>13,400 net acres (20% W.I.) </a:t>
            </a:r>
          </a:p>
          <a:p>
            <a:r>
              <a:rPr lang="en-CA" sz="900" dirty="0" smtClean="0">
                <a:latin typeface="Calibri" pitchFamily="34" charset="0"/>
                <a:cs typeface="Times New Roman" pitchFamily="18" charset="0"/>
              </a:rPr>
              <a:t>Non Operator</a:t>
            </a:r>
          </a:p>
        </p:txBody>
      </p:sp>
      <p:sp>
        <p:nvSpPr>
          <p:cNvPr id="197" name="TextBox 14"/>
          <p:cNvSpPr txBox="1">
            <a:spLocks noChangeArrowheads="1"/>
          </p:cNvSpPr>
          <p:nvPr/>
        </p:nvSpPr>
        <p:spPr bwMode="auto">
          <a:xfrm>
            <a:off x="381000" y="3083510"/>
            <a:ext cx="2057400" cy="2723823"/>
          </a:xfrm>
          <a:prstGeom prst="rect">
            <a:avLst/>
          </a:prstGeom>
          <a:solidFill>
            <a:schemeClr val="bg1"/>
          </a:solidFill>
          <a:ln w="12700">
            <a:solidFill>
              <a:srgbClr val="E41C23"/>
            </a:solidFill>
            <a:miter lim="800000"/>
            <a:headEnd/>
            <a:tailEnd/>
          </a:ln>
        </p:spPr>
        <p:txBody>
          <a:bodyPr wrap="square">
            <a:spAutoFit/>
          </a:bodyPr>
          <a:lstStyle/>
          <a:p>
            <a:r>
              <a:rPr lang="en-US" sz="1000" b="1" dirty="0">
                <a:latin typeface="Calibri" pitchFamily="34" charset="0"/>
                <a:cs typeface="Times New Roman" pitchFamily="18" charset="0"/>
              </a:rPr>
              <a:t>Williams Gas Field &amp; Lake Frances Gas </a:t>
            </a:r>
            <a:r>
              <a:rPr lang="en-US" sz="1000" b="1" dirty="0" smtClean="0">
                <a:latin typeface="Calibri" pitchFamily="34" charset="0"/>
                <a:cs typeface="Times New Roman" pitchFamily="18" charset="0"/>
              </a:rPr>
              <a:t>Field/Alberta </a:t>
            </a:r>
            <a:r>
              <a:rPr lang="en-US" sz="1000" b="1" dirty="0" err="1" smtClean="0">
                <a:latin typeface="Calibri" pitchFamily="34" charset="0"/>
                <a:cs typeface="Times New Roman" pitchFamily="18" charset="0"/>
              </a:rPr>
              <a:t>Bakken</a:t>
            </a:r>
            <a:r>
              <a:rPr lang="en-US" sz="1000" b="1" dirty="0" smtClean="0">
                <a:latin typeface="Calibri" pitchFamily="34" charset="0"/>
                <a:cs typeface="Times New Roman" pitchFamily="18" charset="0"/>
              </a:rPr>
              <a:t> Prospect</a:t>
            </a:r>
            <a:endParaRPr lang="en-US" sz="1000" b="1" dirty="0">
              <a:latin typeface="Calibri" pitchFamily="34" charset="0"/>
              <a:cs typeface="Times New Roman" pitchFamily="18" charset="0"/>
            </a:endParaRPr>
          </a:p>
          <a:p>
            <a:r>
              <a:rPr lang="en-US" sz="900" dirty="0">
                <a:latin typeface="Calibri" pitchFamily="34" charset="0"/>
                <a:cs typeface="Times New Roman" pitchFamily="18" charset="0"/>
              </a:rPr>
              <a:t>500 </a:t>
            </a:r>
            <a:r>
              <a:rPr lang="en-US" sz="900" dirty="0" err="1" smtClean="0">
                <a:latin typeface="Calibri" pitchFamily="34" charset="0"/>
                <a:cs typeface="Times New Roman" pitchFamily="18" charset="0"/>
              </a:rPr>
              <a:t>mcf</a:t>
            </a:r>
            <a:r>
              <a:rPr lang="en-US" sz="900" dirty="0" smtClean="0">
                <a:latin typeface="Calibri" pitchFamily="34" charset="0"/>
                <a:cs typeface="Times New Roman" pitchFamily="18" charset="0"/>
              </a:rPr>
              <a:t>/d, 70,000</a:t>
            </a:r>
            <a:r>
              <a:rPr lang="en-US" sz="900" dirty="0" smtClean="0">
                <a:solidFill>
                  <a:srgbClr val="FF0000"/>
                </a:solidFill>
                <a:latin typeface="Calibri" pitchFamily="34" charset="0"/>
                <a:cs typeface="Times New Roman" pitchFamily="18" charset="0"/>
              </a:rPr>
              <a:t> </a:t>
            </a:r>
            <a:r>
              <a:rPr lang="en-US" sz="900" dirty="0" smtClean="0">
                <a:latin typeface="Calibri" pitchFamily="34" charset="0"/>
                <a:cs typeface="Times New Roman" pitchFamily="18" charset="0"/>
              </a:rPr>
              <a:t>net acres</a:t>
            </a:r>
          </a:p>
          <a:p>
            <a:r>
              <a:rPr lang="en-US" sz="900" dirty="0" smtClean="0">
                <a:latin typeface="Calibri" pitchFamily="34" charset="0"/>
                <a:cs typeface="Times New Roman" pitchFamily="18" charset="0"/>
              </a:rPr>
              <a:t>Operator</a:t>
            </a:r>
          </a:p>
          <a:p>
            <a:endParaRPr lang="en-US" sz="900" dirty="0" smtClean="0">
              <a:latin typeface="Calibri" pitchFamily="34" charset="0"/>
              <a:cs typeface="Times New Roman" pitchFamily="18" charset="0"/>
            </a:endParaRPr>
          </a:p>
          <a:p>
            <a:r>
              <a:rPr lang="en-US" sz="1000" b="1" dirty="0" smtClean="0">
                <a:latin typeface="Calibri" pitchFamily="34" charset="0"/>
                <a:cs typeface="Times New Roman" pitchFamily="18" charset="0"/>
              </a:rPr>
              <a:t>Red Creek Field</a:t>
            </a:r>
          </a:p>
          <a:p>
            <a:r>
              <a:rPr lang="en-US" sz="900" dirty="0" smtClean="0">
                <a:latin typeface="Calibri" pitchFamily="34" charset="0"/>
                <a:cs typeface="Times New Roman" pitchFamily="18" charset="0"/>
              </a:rPr>
              <a:t>120-150 </a:t>
            </a:r>
            <a:r>
              <a:rPr lang="en-US" sz="900" dirty="0" err="1" smtClean="0">
                <a:latin typeface="Calibri" pitchFamily="34" charset="0"/>
                <a:cs typeface="Times New Roman" pitchFamily="18" charset="0"/>
              </a:rPr>
              <a:t>boe</a:t>
            </a:r>
            <a:r>
              <a:rPr lang="en-US" sz="900" dirty="0" smtClean="0">
                <a:latin typeface="Calibri" pitchFamily="34" charset="0"/>
                <a:cs typeface="Times New Roman" pitchFamily="18" charset="0"/>
              </a:rPr>
              <a:t>/d</a:t>
            </a:r>
          </a:p>
          <a:p>
            <a:r>
              <a:rPr lang="en-US" sz="900" dirty="0" smtClean="0">
                <a:latin typeface="Calibri" pitchFamily="34" charset="0"/>
                <a:cs typeface="Times New Roman" pitchFamily="18" charset="0"/>
              </a:rPr>
              <a:t>2,500 net acres</a:t>
            </a:r>
          </a:p>
          <a:p>
            <a:r>
              <a:rPr lang="en-US" sz="900" dirty="0" smtClean="0">
                <a:latin typeface="Calibri" pitchFamily="34" charset="0"/>
                <a:cs typeface="Times New Roman" pitchFamily="18" charset="0"/>
              </a:rPr>
              <a:t>Operator</a:t>
            </a:r>
          </a:p>
          <a:p>
            <a:endParaRPr lang="en-US" sz="1000" b="1" dirty="0" smtClean="0">
              <a:latin typeface="Calibri" pitchFamily="34" charset="0"/>
              <a:cs typeface="Times New Roman" pitchFamily="18" charset="0"/>
            </a:endParaRPr>
          </a:p>
          <a:p>
            <a:r>
              <a:rPr lang="en-US" sz="1000" b="1" dirty="0" smtClean="0">
                <a:latin typeface="Calibri" pitchFamily="34" charset="0"/>
                <a:cs typeface="Times New Roman" pitchFamily="18" charset="0"/>
              </a:rPr>
              <a:t>Lone Man Coulee</a:t>
            </a:r>
          </a:p>
          <a:p>
            <a:r>
              <a:rPr lang="en-US" sz="900" dirty="0" smtClean="0">
                <a:latin typeface="Calibri" pitchFamily="34" charset="0"/>
                <a:cs typeface="Times New Roman" pitchFamily="18" charset="0"/>
              </a:rPr>
              <a:t>10-20 </a:t>
            </a:r>
            <a:r>
              <a:rPr lang="en-US" sz="900" dirty="0" err="1" smtClean="0">
                <a:latin typeface="Calibri" pitchFamily="34" charset="0"/>
                <a:cs typeface="Times New Roman" pitchFamily="18" charset="0"/>
              </a:rPr>
              <a:t>boe</a:t>
            </a:r>
            <a:r>
              <a:rPr lang="en-US" sz="900" dirty="0" smtClean="0">
                <a:latin typeface="Calibri" pitchFamily="34" charset="0"/>
                <a:cs typeface="Times New Roman" pitchFamily="18" charset="0"/>
              </a:rPr>
              <a:t>/d</a:t>
            </a:r>
          </a:p>
          <a:p>
            <a:endParaRPr lang="en-US" sz="1000" b="1" dirty="0" smtClean="0">
              <a:latin typeface="Calibri" pitchFamily="34" charset="0"/>
              <a:cs typeface="Times New Roman" pitchFamily="18" charset="0"/>
            </a:endParaRPr>
          </a:p>
          <a:p>
            <a:r>
              <a:rPr lang="en-US" sz="1000" b="1" dirty="0" smtClean="0">
                <a:latin typeface="Calibri" pitchFamily="34" charset="0"/>
                <a:cs typeface="Times New Roman" pitchFamily="18" charset="0"/>
              </a:rPr>
              <a:t>SW Pondera Project</a:t>
            </a:r>
          </a:p>
          <a:p>
            <a:r>
              <a:rPr lang="en-US" sz="900" dirty="0" smtClean="0">
                <a:latin typeface="Calibri" pitchFamily="34" charset="0"/>
                <a:cs typeface="Times New Roman" pitchFamily="18" charset="0"/>
              </a:rPr>
              <a:t>10-20 </a:t>
            </a:r>
            <a:r>
              <a:rPr lang="en-US" sz="900" dirty="0" err="1" smtClean="0">
                <a:latin typeface="Calibri" pitchFamily="34" charset="0"/>
                <a:cs typeface="Times New Roman" pitchFamily="18" charset="0"/>
              </a:rPr>
              <a:t>boe</a:t>
            </a:r>
            <a:r>
              <a:rPr lang="en-US" sz="900" dirty="0" smtClean="0">
                <a:latin typeface="Calibri" pitchFamily="34" charset="0"/>
                <a:cs typeface="Times New Roman" pitchFamily="18" charset="0"/>
              </a:rPr>
              <a:t>/d</a:t>
            </a:r>
          </a:p>
          <a:p>
            <a:endParaRPr lang="en-US" sz="1000" b="1" dirty="0" smtClean="0">
              <a:latin typeface="Calibri" pitchFamily="34" charset="0"/>
              <a:cs typeface="Times New Roman" pitchFamily="18" charset="0"/>
            </a:endParaRPr>
          </a:p>
          <a:p>
            <a:r>
              <a:rPr lang="en-US" sz="1000" b="1" dirty="0" err="1" smtClean="0">
                <a:latin typeface="Calibri" pitchFamily="34" charset="0"/>
                <a:cs typeface="Times New Roman" pitchFamily="18" charset="0"/>
              </a:rPr>
              <a:t>Snoose</a:t>
            </a:r>
            <a:r>
              <a:rPr lang="en-US" sz="1000" b="1" dirty="0" smtClean="0">
                <a:latin typeface="Calibri" pitchFamily="34" charset="0"/>
                <a:cs typeface="Times New Roman" pitchFamily="18" charset="0"/>
              </a:rPr>
              <a:t> Coulee Gas Field</a:t>
            </a:r>
          </a:p>
          <a:p>
            <a:r>
              <a:rPr lang="en-US" sz="900" dirty="0" smtClean="0">
                <a:latin typeface="Calibri" pitchFamily="34" charset="0"/>
                <a:cs typeface="Times New Roman" pitchFamily="18" charset="0"/>
              </a:rPr>
              <a:t>100 </a:t>
            </a:r>
            <a:r>
              <a:rPr lang="en-US" sz="900" dirty="0" err="1" smtClean="0">
                <a:latin typeface="Calibri" pitchFamily="34" charset="0"/>
                <a:cs typeface="Times New Roman" pitchFamily="18" charset="0"/>
              </a:rPr>
              <a:t>mcf</a:t>
            </a:r>
            <a:r>
              <a:rPr lang="en-US" sz="900" dirty="0" smtClean="0">
                <a:latin typeface="Calibri" pitchFamily="34" charset="0"/>
                <a:cs typeface="Times New Roman" pitchFamily="18" charset="0"/>
              </a:rPr>
              <a:t>/d</a:t>
            </a:r>
          </a:p>
        </p:txBody>
      </p:sp>
      <p:sp>
        <p:nvSpPr>
          <p:cNvPr id="31" name="Oval 30"/>
          <p:cNvSpPr/>
          <p:nvPr/>
        </p:nvSpPr>
        <p:spPr>
          <a:xfrm>
            <a:off x="2514600" y="3962400"/>
            <a:ext cx="1447800" cy="76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libri" pitchFamily="34" charset="0"/>
            </a:endParaRPr>
          </a:p>
        </p:txBody>
      </p:sp>
      <p:sp>
        <p:nvSpPr>
          <p:cNvPr id="33" name="Oval 32"/>
          <p:cNvSpPr/>
          <p:nvPr/>
        </p:nvSpPr>
        <p:spPr>
          <a:xfrm>
            <a:off x="4844716" y="4057899"/>
            <a:ext cx="1447800" cy="89033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libri" pitchFamily="34" charset="0"/>
            </a:endParaRPr>
          </a:p>
        </p:txBody>
      </p:sp>
      <p:sp>
        <p:nvSpPr>
          <p:cNvPr id="34" name="TextBox 7"/>
          <p:cNvSpPr txBox="1">
            <a:spLocks noChangeArrowheads="1"/>
          </p:cNvSpPr>
          <p:nvPr/>
        </p:nvSpPr>
        <p:spPr bwMode="auto">
          <a:xfrm>
            <a:off x="2508362" y="2762250"/>
            <a:ext cx="1530238" cy="276999"/>
          </a:xfrm>
          <a:prstGeom prst="rect">
            <a:avLst/>
          </a:prstGeom>
          <a:solidFill>
            <a:srgbClr val="6A90CA"/>
          </a:solidFill>
          <a:ln w="12700">
            <a:solidFill>
              <a:schemeClr val="tx1"/>
            </a:solidFill>
            <a:miter lim="800000"/>
            <a:headEnd/>
            <a:tailEnd/>
          </a:ln>
        </p:spPr>
        <p:txBody>
          <a:bodyPr wrap="square">
            <a:spAutoFit/>
          </a:bodyPr>
          <a:lstStyle/>
          <a:p>
            <a:pPr algn="ctr"/>
            <a:r>
              <a:rPr lang="en-US" sz="1200" b="1" dirty="0" smtClean="0">
                <a:solidFill>
                  <a:schemeClr val="bg1"/>
                </a:solidFill>
                <a:latin typeface="Calibri" pitchFamily="34" charset="0"/>
                <a:cs typeface="Times New Roman" pitchFamily="18" charset="0"/>
              </a:rPr>
              <a:t>Alberta </a:t>
            </a:r>
            <a:r>
              <a:rPr lang="en-US" sz="1200" b="1" dirty="0" err="1" smtClean="0">
                <a:solidFill>
                  <a:schemeClr val="bg1"/>
                </a:solidFill>
                <a:latin typeface="Calibri" pitchFamily="34" charset="0"/>
                <a:cs typeface="Times New Roman" pitchFamily="18" charset="0"/>
              </a:rPr>
              <a:t>Bakken</a:t>
            </a:r>
            <a:endParaRPr lang="en-US" sz="1200" dirty="0">
              <a:solidFill>
                <a:schemeClr val="bg1"/>
              </a:solidFill>
              <a:latin typeface="Calibri" pitchFamily="34" charset="0"/>
              <a:cs typeface="Times New Roman" pitchFamily="18" charset="0"/>
            </a:endParaRPr>
          </a:p>
        </p:txBody>
      </p:sp>
      <p:sp>
        <p:nvSpPr>
          <p:cNvPr id="35" name="TextBox 7"/>
          <p:cNvSpPr txBox="1">
            <a:spLocks noChangeArrowheads="1"/>
          </p:cNvSpPr>
          <p:nvPr/>
        </p:nvSpPr>
        <p:spPr bwMode="auto">
          <a:xfrm>
            <a:off x="4829175" y="3000375"/>
            <a:ext cx="1530238" cy="276999"/>
          </a:xfrm>
          <a:prstGeom prst="rect">
            <a:avLst/>
          </a:prstGeom>
          <a:solidFill>
            <a:srgbClr val="6A90CA"/>
          </a:solidFill>
          <a:ln w="12700">
            <a:solidFill>
              <a:schemeClr val="tx1"/>
            </a:solidFill>
            <a:miter lim="800000"/>
            <a:headEnd/>
            <a:tailEnd/>
          </a:ln>
        </p:spPr>
        <p:txBody>
          <a:bodyPr wrap="square">
            <a:spAutoFit/>
          </a:bodyPr>
          <a:lstStyle/>
          <a:p>
            <a:pPr algn="ctr"/>
            <a:r>
              <a:rPr lang="en-US" sz="1200" b="1" dirty="0" smtClean="0">
                <a:solidFill>
                  <a:schemeClr val="bg1"/>
                </a:solidFill>
                <a:latin typeface="Calibri" pitchFamily="34" charset="0"/>
                <a:cs typeface="Times New Roman" pitchFamily="18" charset="0"/>
              </a:rPr>
              <a:t>Williston Basin</a:t>
            </a:r>
            <a:endParaRPr lang="en-US" sz="1200" dirty="0">
              <a:solidFill>
                <a:schemeClr val="bg1"/>
              </a:solidFill>
              <a:latin typeface="Calibri" pitchFamily="34" charset="0"/>
              <a:cs typeface="Times New Roman" pitchFamily="18" charset="0"/>
            </a:endParaRPr>
          </a:p>
        </p:txBody>
      </p:sp>
      <p:cxnSp>
        <p:nvCxnSpPr>
          <p:cNvPr id="40" name="Straight Connector 39"/>
          <p:cNvCxnSpPr/>
          <p:nvPr/>
        </p:nvCxnSpPr>
        <p:spPr>
          <a:xfrm rot="5400000" flipH="1" flipV="1">
            <a:off x="5213183" y="3664117"/>
            <a:ext cx="762001" cy="6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2819401" y="3495677"/>
            <a:ext cx="904877"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7"/>
          <p:cNvSpPr txBox="1">
            <a:spLocks noChangeArrowheads="1"/>
          </p:cNvSpPr>
          <p:nvPr/>
        </p:nvSpPr>
        <p:spPr bwMode="auto">
          <a:xfrm>
            <a:off x="6400800" y="1295400"/>
            <a:ext cx="2133600" cy="707886"/>
          </a:xfrm>
          <a:prstGeom prst="rect">
            <a:avLst/>
          </a:prstGeom>
          <a:noFill/>
          <a:ln w="15875">
            <a:solidFill>
              <a:schemeClr val="tx1"/>
            </a:solidFill>
            <a:miter lim="800000"/>
            <a:headEnd/>
            <a:tailEnd/>
          </a:ln>
        </p:spPr>
        <p:txBody>
          <a:bodyPr wrap="square">
            <a:spAutoFit/>
          </a:bodyPr>
          <a:lstStyle/>
          <a:p>
            <a:r>
              <a:rPr lang="en-US" sz="1000" b="1" u="sng" dirty="0" err="1" smtClean="0">
                <a:latin typeface="Calibri" pitchFamily="34" charset="0"/>
                <a:cs typeface="Times New Roman" pitchFamily="18" charset="0"/>
              </a:rPr>
              <a:t>Mountainview</a:t>
            </a:r>
            <a:r>
              <a:rPr lang="en-US" sz="1000" b="1" u="sng" dirty="0" smtClean="0">
                <a:latin typeface="Calibri" pitchFamily="34" charset="0"/>
                <a:cs typeface="Times New Roman" pitchFamily="18" charset="0"/>
              </a:rPr>
              <a:t> Current Production: </a:t>
            </a:r>
          </a:p>
          <a:p>
            <a:r>
              <a:rPr lang="en-US" sz="1000" b="1" dirty="0" smtClean="0">
                <a:latin typeface="Calibri" pitchFamily="34" charset="0"/>
                <a:cs typeface="Times New Roman" pitchFamily="18" charset="0"/>
              </a:rPr>
              <a:t>175 </a:t>
            </a:r>
            <a:r>
              <a:rPr lang="en-US" sz="1000" b="1" dirty="0" err="1" smtClean="0">
                <a:latin typeface="Calibri" pitchFamily="34" charset="0"/>
                <a:cs typeface="Times New Roman" pitchFamily="18" charset="0"/>
              </a:rPr>
              <a:t>boe</a:t>
            </a:r>
            <a:r>
              <a:rPr lang="en-US" sz="1000" b="1" dirty="0" smtClean="0">
                <a:latin typeface="Calibri" pitchFamily="34" charset="0"/>
                <a:cs typeface="Times New Roman" pitchFamily="18" charset="0"/>
              </a:rPr>
              <a:t>/d (85% Oil &amp; Liquids)</a:t>
            </a:r>
          </a:p>
          <a:p>
            <a:endParaRPr lang="en-US" sz="1000" b="1" dirty="0" smtClean="0">
              <a:latin typeface="Calibri" pitchFamily="34" charset="0"/>
              <a:cs typeface="Times New Roman" pitchFamily="18" charset="0"/>
            </a:endParaRPr>
          </a:p>
          <a:p>
            <a:r>
              <a:rPr lang="en-US" sz="1000" b="1" u="sng" dirty="0" smtClean="0">
                <a:latin typeface="Calibri" pitchFamily="34" charset="0"/>
                <a:cs typeface="Times New Roman" pitchFamily="18" charset="0"/>
              </a:rPr>
              <a:t>Land:</a:t>
            </a:r>
            <a:r>
              <a:rPr lang="en-US" sz="1000" b="1" dirty="0" smtClean="0">
                <a:latin typeface="Calibri" pitchFamily="34" charset="0"/>
                <a:cs typeface="Times New Roman" pitchFamily="18" charset="0"/>
              </a:rPr>
              <a:t>  105,000 net acres</a:t>
            </a:r>
            <a:endParaRPr lang="en-US" sz="1000" b="1" dirty="0">
              <a:latin typeface="Calibri" pitchFamily="34" charset="0"/>
              <a:cs typeface="Times New Roman" pitchFamily="18" charset="0"/>
            </a:endParaRPr>
          </a:p>
        </p:txBody>
      </p:sp>
      <p:sp>
        <p:nvSpPr>
          <p:cNvPr id="29" name="Slide Number Placeholder 3"/>
          <p:cNvSpPr>
            <a:spLocks noGrp="1"/>
          </p:cNvSpPr>
          <p:nvPr>
            <p:ph type="sldNum" sz="quarter" idx="4294967295"/>
          </p:nvPr>
        </p:nvSpPr>
        <p:spPr>
          <a:xfrm>
            <a:off x="8686800" y="6492875"/>
            <a:ext cx="457200" cy="365125"/>
          </a:xfrm>
          <a:prstGeom prst="rect">
            <a:avLst/>
          </a:prstGeom>
        </p:spPr>
        <p:txBody>
          <a:bodyPr anchor="b"/>
          <a:lstStyle/>
          <a:p>
            <a:pPr algn="ctr" fontAlgn="auto">
              <a:spcBef>
                <a:spcPts val="0"/>
              </a:spcBef>
              <a:spcAft>
                <a:spcPts val="0"/>
              </a:spcAft>
              <a:defRPr/>
            </a:pPr>
            <a:fld id="{3EA487D5-B74D-4CE6-BFE7-715B02745449}" type="slidenum">
              <a:rPr lang="en-US" sz="1000" b="1" smtClean="0">
                <a:solidFill>
                  <a:schemeClr val="tx1"/>
                </a:solidFill>
                <a:latin typeface="+mn-lt"/>
                <a:cs typeface="+mn-cs"/>
              </a:rPr>
              <a:pPr algn="ctr" fontAlgn="auto">
                <a:spcBef>
                  <a:spcPts val="0"/>
                </a:spcBef>
                <a:spcAft>
                  <a:spcPts val="0"/>
                </a:spcAft>
                <a:defRPr/>
              </a:pPr>
              <a:t>7</a:t>
            </a:fld>
            <a:endParaRPr lang="en-US" sz="1000" b="1" dirty="0">
              <a:solidFill>
                <a:schemeClr val="tx1"/>
              </a:solidFill>
              <a:latin typeface="+mn-lt"/>
              <a:cs typeface="+mn-cs"/>
            </a:endParaRPr>
          </a:p>
        </p:txBody>
      </p:sp>
      <p:pic>
        <p:nvPicPr>
          <p:cNvPr id="28" name="Picture 2" descr="Mountainview Energy Ltd. (MVW)"/>
          <p:cNvPicPr>
            <a:picLocks noChangeAspect="1" noChangeArrowheads="1"/>
          </p:cNvPicPr>
          <p:nvPr/>
        </p:nvPicPr>
        <p:blipFill>
          <a:blip r:embed="rId4"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638175" y="914400"/>
            <a:ext cx="5933270" cy="5562600"/>
          </a:xfrm>
          <a:prstGeom prst="rect">
            <a:avLst/>
          </a:prstGeom>
          <a:noFill/>
          <a:ln w="9525">
            <a:solidFill>
              <a:schemeClr val="tx1"/>
            </a:solidFill>
            <a:miter lim="800000"/>
            <a:headEnd/>
            <a:tailEnd/>
          </a:ln>
        </p:spPr>
      </p:pic>
      <p:sp>
        <p:nvSpPr>
          <p:cNvPr id="44" name="Rectangle 5"/>
          <p:cNvSpPr>
            <a:spLocks noChangeArrowheads="1"/>
          </p:cNvSpPr>
          <p:nvPr/>
        </p:nvSpPr>
        <p:spPr bwMode="auto">
          <a:xfrm>
            <a:off x="6699250" y="1066801"/>
            <a:ext cx="2133600" cy="3581399"/>
          </a:xfrm>
          <a:prstGeom prst="rect">
            <a:avLst/>
          </a:prstGeom>
          <a:noFill/>
          <a:ln w="9525" algn="ctr">
            <a:noFill/>
            <a:miter lim="800000"/>
            <a:headEnd/>
            <a:tailEnd/>
          </a:ln>
          <a:effectLst/>
        </p:spPr>
        <p:txBody>
          <a:bodyPr/>
          <a:lstStyle/>
          <a:p>
            <a:pPr marL="171450" indent="-171450">
              <a:spcBef>
                <a:spcPct val="25000"/>
              </a:spcBef>
              <a:buSzPct val="70000"/>
              <a:buFont typeface="Wingdings" pitchFamily="2" charset="2"/>
              <a:buChar char="n"/>
              <a:tabLst>
                <a:tab pos="2047875" algn="l"/>
                <a:tab pos="5711825" algn="l"/>
              </a:tabLst>
            </a:pPr>
            <a:r>
              <a:rPr lang="en-CA" sz="1100" b="1" dirty="0" smtClean="0">
                <a:solidFill>
                  <a:srgbClr val="000000"/>
                </a:solidFill>
                <a:latin typeface="Calibri" pitchFamily="34" charset="0"/>
              </a:rPr>
              <a:t>25,400 total net acres –approx. $1,150 per acre</a:t>
            </a:r>
          </a:p>
          <a:p>
            <a:pPr marL="515938" lvl="1" indent="-173038">
              <a:spcBef>
                <a:spcPts val="216"/>
              </a:spcBef>
              <a:buSzPct val="70000"/>
              <a:buFont typeface="Wingdings 2" pitchFamily="18" charset="2"/>
              <a:buChar char="*"/>
              <a:tabLst>
                <a:tab pos="2047875" algn="l"/>
                <a:tab pos="5711825" algn="l"/>
              </a:tabLst>
            </a:pPr>
            <a:r>
              <a:rPr lang="en-CA" sz="1100" b="1" dirty="0" smtClean="0">
                <a:solidFill>
                  <a:srgbClr val="000000"/>
                </a:solidFill>
                <a:latin typeface="Calibri" pitchFamily="34" charset="0"/>
              </a:rPr>
              <a:t>12,000 acres (100% WI, 78% NRI)</a:t>
            </a:r>
          </a:p>
          <a:p>
            <a:pPr marL="515938" lvl="1" indent="-173038">
              <a:spcBef>
                <a:spcPts val="216"/>
              </a:spcBef>
              <a:buSzPct val="70000"/>
              <a:buFont typeface="Wingdings 2" pitchFamily="18" charset="2"/>
              <a:buChar char="*"/>
              <a:tabLst>
                <a:tab pos="2047875" algn="l"/>
                <a:tab pos="5711825" algn="l"/>
              </a:tabLst>
            </a:pPr>
            <a:r>
              <a:rPr lang="en-CA" sz="1100" b="1" dirty="0" smtClean="0">
                <a:solidFill>
                  <a:srgbClr val="000000"/>
                </a:solidFill>
                <a:latin typeface="Calibri" pitchFamily="34" charset="0"/>
              </a:rPr>
              <a:t>67,000 gross acres/13,400 net acres</a:t>
            </a:r>
          </a:p>
          <a:p>
            <a:pPr marL="628650" lvl="1" indent="-171450">
              <a:spcBef>
                <a:spcPct val="25000"/>
              </a:spcBef>
              <a:buSzPct val="70000"/>
              <a:buFont typeface="Wingdings" pitchFamily="2" charset="2"/>
              <a:buChar char="n"/>
              <a:tabLst>
                <a:tab pos="2047875" algn="l"/>
                <a:tab pos="5711825" algn="l"/>
              </a:tabLst>
            </a:pPr>
            <a:r>
              <a:rPr lang="en-CA" sz="1100" dirty="0" smtClean="0">
                <a:solidFill>
                  <a:srgbClr val="000000"/>
                </a:solidFill>
                <a:latin typeface="Calibri" pitchFamily="34" charset="0"/>
              </a:rPr>
              <a:t>20 % WI, 80%  NRI</a:t>
            </a:r>
          </a:p>
          <a:p>
            <a:pPr marL="171450" indent="-171450">
              <a:spcBef>
                <a:spcPct val="25000"/>
              </a:spcBef>
              <a:buSzPct val="70000"/>
              <a:buFont typeface="Wingdings" pitchFamily="2" charset="2"/>
              <a:buChar char="n"/>
              <a:tabLst>
                <a:tab pos="2047875" algn="l"/>
                <a:tab pos="5711825" algn="l"/>
              </a:tabLst>
            </a:pPr>
            <a:r>
              <a:rPr lang="en-CA" sz="1100" b="1" dirty="0" smtClean="0">
                <a:solidFill>
                  <a:srgbClr val="000000"/>
                </a:solidFill>
                <a:latin typeface="Calibri" pitchFamily="34" charset="0"/>
              </a:rPr>
              <a:t>2011/2012 capital program: $</a:t>
            </a:r>
            <a:r>
              <a:rPr lang="en-CA" sz="1100" b="1" dirty="0" smtClean="0">
                <a:latin typeface="Calibri" pitchFamily="34" charset="0"/>
              </a:rPr>
              <a:t>17</a:t>
            </a:r>
            <a:r>
              <a:rPr lang="en-CA" sz="1100" b="1" dirty="0" smtClean="0">
                <a:solidFill>
                  <a:srgbClr val="000000"/>
                </a:solidFill>
                <a:latin typeface="Calibri" pitchFamily="34" charset="0"/>
              </a:rPr>
              <a:t> million</a:t>
            </a:r>
          </a:p>
          <a:p>
            <a:pPr marL="515938" lvl="1" indent="-173038">
              <a:spcBef>
                <a:spcPts val="216"/>
              </a:spcBef>
              <a:buSzPct val="70000"/>
              <a:buFont typeface="Wingdings 2" pitchFamily="18" charset="2"/>
              <a:buChar char="*"/>
              <a:tabLst>
                <a:tab pos="2047875" algn="l"/>
                <a:tab pos="5711825" algn="l"/>
              </a:tabLst>
            </a:pPr>
            <a:r>
              <a:rPr lang="en-CA" sz="1100" b="1" dirty="0" smtClean="0">
                <a:solidFill>
                  <a:srgbClr val="000000"/>
                </a:solidFill>
                <a:latin typeface="Calibri" pitchFamily="34" charset="0"/>
              </a:rPr>
              <a:t>1 Vertical, 12 gross Horizontals</a:t>
            </a:r>
          </a:p>
          <a:p>
            <a:pPr marL="171450" indent="-171450">
              <a:spcBef>
                <a:spcPct val="25000"/>
              </a:spcBef>
              <a:buSzPct val="70000"/>
              <a:buFont typeface="Wingdings" pitchFamily="2" charset="2"/>
              <a:buChar char="n"/>
              <a:tabLst>
                <a:tab pos="2047875" algn="l"/>
                <a:tab pos="5711825" algn="l"/>
              </a:tabLst>
            </a:pPr>
            <a:r>
              <a:rPr lang="en-CA" sz="1100" b="1" dirty="0" smtClean="0">
                <a:solidFill>
                  <a:srgbClr val="000000"/>
                </a:solidFill>
                <a:latin typeface="Calibri" pitchFamily="34" charset="0"/>
              </a:rPr>
              <a:t>Several large nearby producers</a:t>
            </a:r>
          </a:p>
          <a:p>
            <a:pPr marL="515938" lvl="1" indent="-173038">
              <a:spcBef>
                <a:spcPts val="216"/>
              </a:spcBef>
              <a:buSzPct val="70000"/>
              <a:buFont typeface="Wingdings 2" pitchFamily="18" charset="2"/>
              <a:buChar char="*"/>
              <a:tabLst>
                <a:tab pos="2047875" algn="l"/>
                <a:tab pos="5711825" algn="l"/>
              </a:tabLst>
            </a:pPr>
            <a:r>
              <a:rPr lang="en-CA" sz="1100" b="1" dirty="0" smtClean="0">
                <a:solidFill>
                  <a:srgbClr val="000000"/>
                </a:solidFill>
                <a:latin typeface="Calibri" pitchFamily="34" charset="0"/>
              </a:rPr>
              <a:t>TAQA, </a:t>
            </a:r>
            <a:r>
              <a:rPr lang="en-CA" sz="1100" b="1" dirty="0" err="1" smtClean="0">
                <a:solidFill>
                  <a:srgbClr val="000000"/>
                </a:solidFill>
                <a:latin typeface="Calibri" pitchFamily="34" charset="0"/>
              </a:rPr>
              <a:t>Baytex</a:t>
            </a:r>
            <a:r>
              <a:rPr lang="en-CA" sz="1100" b="1" dirty="0" smtClean="0">
                <a:solidFill>
                  <a:srgbClr val="000000"/>
                </a:solidFill>
                <a:latin typeface="Calibri" pitchFamily="34" charset="0"/>
              </a:rPr>
              <a:t>, Crescent Point, EOG, Brigham, Geo Resources</a:t>
            </a:r>
          </a:p>
          <a:p>
            <a:pPr marL="171450" indent="-171450">
              <a:spcBef>
                <a:spcPct val="25000"/>
              </a:spcBef>
              <a:buSzPct val="70000"/>
              <a:buFont typeface="Wingdings" pitchFamily="2" charset="2"/>
              <a:buChar char="n"/>
              <a:tabLst>
                <a:tab pos="2047875" algn="l"/>
                <a:tab pos="5711825" algn="l"/>
              </a:tabLst>
            </a:pPr>
            <a:r>
              <a:rPr lang="en-CA" sz="1100" b="1" dirty="0" smtClean="0">
                <a:solidFill>
                  <a:srgbClr val="000000"/>
                </a:solidFill>
                <a:latin typeface="Calibri" pitchFamily="34" charset="0"/>
              </a:rPr>
              <a:t>Well production range: 200 – 1,000 </a:t>
            </a:r>
            <a:r>
              <a:rPr lang="en-CA" sz="1100" b="1" dirty="0" err="1" smtClean="0">
                <a:solidFill>
                  <a:srgbClr val="000000"/>
                </a:solidFill>
                <a:latin typeface="Calibri" pitchFamily="34" charset="0"/>
              </a:rPr>
              <a:t>boe</a:t>
            </a:r>
            <a:r>
              <a:rPr lang="en-CA" sz="1100" b="1" dirty="0" smtClean="0">
                <a:solidFill>
                  <a:srgbClr val="000000"/>
                </a:solidFill>
                <a:latin typeface="Calibri" pitchFamily="34" charset="0"/>
              </a:rPr>
              <a:t>/d in first month</a:t>
            </a:r>
          </a:p>
          <a:p>
            <a:pPr marL="171450" indent="-171450">
              <a:spcBef>
                <a:spcPct val="25000"/>
              </a:spcBef>
              <a:buSzPct val="70000"/>
              <a:buFont typeface="Wingdings" pitchFamily="2" charset="2"/>
              <a:buChar char="n"/>
              <a:tabLst>
                <a:tab pos="2047875" algn="l"/>
                <a:tab pos="5711825" algn="l"/>
              </a:tabLst>
            </a:pPr>
            <a:r>
              <a:rPr lang="en-CA" sz="1100" b="1" dirty="0" smtClean="0">
                <a:solidFill>
                  <a:srgbClr val="000000"/>
                </a:solidFill>
                <a:latin typeface="Calibri" pitchFamily="34" charset="0"/>
              </a:rPr>
              <a:t>Stacked pay zones: </a:t>
            </a:r>
            <a:r>
              <a:rPr lang="en-CA" sz="1100" b="1" dirty="0" err="1" smtClean="0">
                <a:solidFill>
                  <a:srgbClr val="000000"/>
                </a:solidFill>
                <a:latin typeface="Calibri" pitchFamily="34" charset="0"/>
              </a:rPr>
              <a:t>Ratcliffe</a:t>
            </a:r>
            <a:r>
              <a:rPr lang="en-CA" sz="1100" b="1" dirty="0" smtClean="0">
                <a:solidFill>
                  <a:srgbClr val="000000"/>
                </a:solidFill>
                <a:latin typeface="Calibri" pitchFamily="34" charset="0"/>
              </a:rPr>
              <a:t>, Mission Canyon, </a:t>
            </a:r>
            <a:r>
              <a:rPr lang="en-CA" sz="1100" b="1" dirty="0" err="1" smtClean="0">
                <a:solidFill>
                  <a:srgbClr val="000000"/>
                </a:solidFill>
                <a:latin typeface="Calibri" pitchFamily="34" charset="0"/>
              </a:rPr>
              <a:t>Nisku</a:t>
            </a:r>
            <a:r>
              <a:rPr lang="en-CA" sz="1100" b="1" dirty="0" smtClean="0">
                <a:solidFill>
                  <a:srgbClr val="000000"/>
                </a:solidFill>
                <a:latin typeface="Calibri" pitchFamily="34" charset="0"/>
              </a:rPr>
              <a:t>, </a:t>
            </a:r>
            <a:r>
              <a:rPr lang="en-CA" sz="1100" b="1" dirty="0" err="1" smtClean="0">
                <a:solidFill>
                  <a:srgbClr val="000000"/>
                </a:solidFill>
                <a:latin typeface="Calibri" pitchFamily="34" charset="0"/>
              </a:rPr>
              <a:t>Gunton</a:t>
            </a:r>
            <a:r>
              <a:rPr lang="en-CA" sz="1100" b="1" dirty="0" smtClean="0">
                <a:solidFill>
                  <a:srgbClr val="000000"/>
                </a:solidFill>
                <a:latin typeface="Calibri" pitchFamily="34" charset="0"/>
              </a:rPr>
              <a:t>, </a:t>
            </a:r>
            <a:r>
              <a:rPr lang="en-CA" sz="1100" b="1" dirty="0" err="1" smtClean="0">
                <a:solidFill>
                  <a:srgbClr val="000000"/>
                </a:solidFill>
                <a:latin typeface="Calibri" pitchFamily="34" charset="0"/>
              </a:rPr>
              <a:t>Bakken</a:t>
            </a:r>
            <a:r>
              <a:rPr lang="en-CA" sz="1100" b="1" dirty="0" smtClean="0">
                <a:solidFill>
                  <a:srgbClr val="000000"/>
                </a:solidFill>
                <a:latin typeface="Calibri" pitchFamily="34" charset="0"/>
              </a:rPr>
              <a:t>, Three Forks, and Red River</a:t>
            </a:r>
            <a:endParaRPr lang="en-CA" sz="1100" b="1" dirty="0">
              <a:solidFill>
                <a:srgbClr val="000000"/>
              </a:solidFill>
              <a:latin typeface="Calibri" pitchFamily="34" charset="0"/>
            </a:endParaRPr>
          </a:p>
          <a:p>
            <a:pPr marL="171450" indent="-171450">
              <a:spcBef>
                <a:spcPct val="25000"/>
              </a:spcBef>
              <a:buSzPct val="70000"/>
              <a:buFont typeface="Wingdings" pitchFamily="2" charset="2"/>
              <a:buChar char="n"/>
              <a:tabLst>
                <a:tab pos="2047875" algn="l"/>
                <a:tab pos="5711825" algn="l"/>
              </a:tabLst>
            </a:pPr>
            <a:r>
              <a:rPr lang="en-CA" sz="1100" b="1" dirty="0" smtClean="0">
                <a:solidFill>
                  <a:srgbClr val="000000"/>
                </a:solidFill>
                <a:latin typeface="Calibri" pitchFamily="34" charset="0"/>
              </a:rPr>
              <a:t>Continuing to build our acreage position using our strong Williston Basin relationships</a:t>
            </a:r>
          </a:p>
        </p:txBody>
      </p:sp>
      <p:sp>
        <p:nvSpPr>
          <p:cNvPr id="17" name="Title 1"/>
          <p:cNvSpPr txBox="1">
            <a:spLocks/>
          </p:cNvSpPr>
          <p:nvPr/>
        </p:nvSpPr>
        <p:spPr>
          <a:xfrm>
            <a:off x="533400" y="-152400"/>
            <a:ext cx="8183563" cy="1050925"/>
          </a:xfrm>
          <a:prstGeom prst="rect">
            <a:avLst/>
          </a:prstGeom>
        </p:spPr>
        <p:txBody>
          <a:bodyPr vert="horz" anchor="b">
            <a:normAutofit/>
          </a:bodyPr>
          <a:lstStyle/>
          <a:p>
            <a:pPr eaLnBrk="0" hangingPunct="0">
              <a:defRPr/>
            </a:pPr>
            <a:r>
              <a:rPr lang="en-US" sz="2800" b="1" i="1" dirty="0" smtClean="0">
                <a:solidFill>
                  <a:srgbClr val="0070C0"/>
                </a:solidFill>
                <a:effectLst>
                  <a:outerShdw sx="1000" sy="1000" algn="tl" rotWithShape="0">
                    <a:srgbClr val="000000"/>
                  </a:outerShdw>
                </a:effectLst>
                <a:latin typeface="Arial" pitchFamily="34" charset="0"/>
                <a:ea typeface="+mj-ea"/>
                <a:cs typeface="Arial" pitchFamily="34" charset="0"/>
              </a:rPr>
              <a:t>Stateline Prospect / Medicine Lake Prospect</a:t>
            </a:r>
          </a:p>
        </p:txBody>
      </p:sp>
      <p:sp>
        <p:nvSpPr>
          <p:cNvPr id="27" name="Slide Number Placeholder 3"/>
          <p:cNvSpPr>
            <a:spLocks noGrp="1"/>
          </p:cNvSpPr>
          <p:nvPr>
            <p:ph type="sldNum" sz="quarter" idx="4294967295"/>
          </p:nvPr>
        </p:nvSpPr>
        <p:spPr>
          <a:xfrm>
            <a:off x="8686800" y="6492875"/>
            <a:ext cx="457200" cy="365125"/>
          </a:xfrm>
          <a:prstGeom prst="rect">
            <a:avLst/>
          </a:prstGeom>
        </p:spPr>
        <p:txBody>
          <a:bodyPr anchor="b"/>
          <a:lstStyle/>
          <a:p>
            <a:pPr algn="ctr" fontAlgn="auto">
              <a:spcBef>
                <a:spcPts val="0"/>
              </a:spcBef>
              <a:spcAft>
                <a:spcPts val="0"/>
              </a:spcAft>
              <a:defRPr/>
            </a:pPr>
            <a:fld id="{3EA487D5-B74D-4CE6-BFE7-715B02745449}" type="slidenum">
              <a:rPr lang="en-US" sz="1000" b="1" smtClean="0">
                <a:solidFill>
                  <a:schemeClr val="tx1"/>
                </a:solidFill>
                <a:latin typeface="+mn-lt"/>
                <a:cs typeface="+mn-cs"/>
              </a:rPr>
              <a:pPr algn="ctr" fontAlgn="auto">
                <a:spcBef>
                  <a:spcPts val="0"/>
                </a:spcBef>
                <a:spcAft>
                  <a:spcPts val="0"/>
                </a:spcAft>
                <a:defRPr/>
              </a:pPr>
              <a:t>8</a:t>
            </a:fld>
            <a:endParaRPr lang="en-US" sz="1000" b="1" dirty="0">
              <a:solidFill>
                <a:schemeClr val="tx1"/>
              </a:solidFill>
              <a:latin typeface="+mn-lt"/>
              <a:cs typeface="+mn-cs"/>
            </a:endParaRPr>
          </a:p>
        </p:txBody>
      </p:sp>
      <p:sp>
        <p:nvSpPr>
          <p:cNvPr id="33" name="Rectangle 32"/>
          <p:cNvSpPr/>
          <p:nvPr/>
        </p:nvSpPr>
        <p:spPr>
          <a:xfrm>
            <a:off x="637513" y="4327498"/>
            <a:ext cx="1828800" cy="1447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4" name="Group 191"/>
          <p:cNvGrpSpPr>
            <a:grpSpLocks noChangeAspect="1"/>
          </p:cNvGrpSpPr>
          <p:nvPr/>
        </p:nvGrpSpPr>
        <p:grpSpPr>
          <a:xfrm>
            <a:off x="698473" y="4388458"/>
            <a:ext cx="1716789" cy="1295400"/>
            <a:chOff x="0" y="1138238"/>
            <a:chExt cx="5358655" cy="4043362"/>
          </a:xfrm>
        </p:grpSpPr>
        <p:sp>
          <p:nvSpPr>
            <p:cNvPr id="35" name="Freeform 64"/>
            <p:cNvSpPr>
              <a:spLocks/>
            </p:cNvSpPr>
            <p:nvPr/>
          </p:nvSpPr>
          <p:spPr bwMode="auto">
            <a:xfrm>
              <a:off x="3368267" y="3634422"/>
              <a:ext cx="1990388" cy="1166176"/>
            </a:xfrm>
            <a:custGeom>
              <a:avLst/>
              <a:gdLst>
                <a:gd name="T0" fmla="*/ 134455 w 595"/>
                <a:gd name="T1" fmla="*/ 211138 h 351"/>
                <a:gd name="T2" fmla="*/ 170188 w 595"/>
                <a:gd name="T3" fmla="*/ 209935 h 351"/>
                <a:gd name="T4" fmla="*/ 195020 w 595"/>
                <a:gd name="T5" fmla="*/ 209333 h 351"/>
                <a:gd name="T6" fmla="*/ 200471 w 595"/>
                <a:gd name="T7" fmla="*/ 209333 h 351"/>
                <a:gd name="T8" fmla="*/ 213190 w 595"/>
                <a:gd name="T9" fmla="*/ 209333 h 351"/>
                <a:gd name="T10" fmla="*/ 242866 w 595"/>
                <a:gd name="T11" fmla="*/ 208130 h 351"/>
                <a:gd name="T12" fmla="*/ 256796 w 595"/>
                <a:gd name="T13" fmla="*/ 207529 h 351"/>
                <a:gd name="T14" fmla="*/ 279206 w 595"/>
                <a:gd name="T15" fmla="*/ 206326 h 351"/>
                <a:gd name="T16" fmla="*/ 291319 w 595"/>
                <a:gd name="T17" fmla="*/ 205724 h 351"/>
                <a:gd name="T18" fmla="*/ 315545 w 595"/>
                <a:gd name="T19" fmla="*/ 204521 h 351"/>
                <a:gd name="T20" fmla="*/ 328263 w 595"/>
                <a:gd name="T21" fmla="*/ 203920 h 351"/>
                <a:gd name="T22" fmla="*/ 351278 w 595"/>
                <a:gd name="T23" fmla="*/ 201513 h 351"/>
                <a:gd name="T24" fmla="*/ 359152 w 595"/>
                <a:gd name="T25" fmla="*/ 197303 h 351"/>
                <a:gd name="T26" fmla="*/ 359152 w 595"/>
                <a:gd name="T27" fmla="*/ 195498 h 351"/>
                <a:gd name="T28" fmla="*/ 348856 w 595"/>
                <a:gd name="T29" fmla="*/ 164820 h 351"/>
                <a:gd name="T30" fmla="*/ 345222 w 595"/>
                <a:gd name="T31" fmla="*/ 155797 h 351"/>
                <a:gd name="T32" fmla="*/ 342193 w 595"/>
                <a:gd name="T33" fmla="*/ 131736 h 351"/>
                <a:gd name="T34" fmla="*/ 340982 w 595"/>
                <a:gd name="T35" fmla="*/ 119103 h 351"/>
                <a:gd name="T36" fmla="*/ 339165 w 595"/>
                <a:gd name="T37" fmla="*/ 110080 h 351"/>
                <a:gd name="T38" fmla="*/ 338560 w 595"/>
                <a:gd name="T39" fmla="*/ 107674 h 351"/>
                <a:gd name="T40" fmla="*/ 338560 w 595"/>
                <a:gd name="T41" fmla="*/ 98050 h 351"/>
                <a:gd name="T42" fmla="*/ 336743 w 595"/>
                <a:gd name="T43" fmla="*/ 90230 h 351"/>
                <a:gd name="T44" fmla="*/ 328263 w 595"/>
                <a:gd name="T45" fmla="*/ 74590 h 351"/>
                <a:gd name="T46" fmla="*/ 320996 w 595"/>
                <a:gd name="T47" fmla="*/ 54739 h 351"/>
                <a:gd name="T48" fmla="*/ 322207 w 595"/>
                <a:gd name="T49" fmla="*/ 52333 h 351"/>
                <a:gd name="T50" fmla="*/ 318573 w 595"/>
                <a:gd name="T51" fmla="*/ 30678 h 351"/>
                <a:gd name="T52" fmla="*/ 316150 w 595"/>
                <a:gd name="T53" fmla="*/ 7820 h 351"/>
                <a:gd name="T54" fmla="*/ 281023 w 595"/>
                <a:gd name="T55" fmla="*/ 2406 h 351"/>
                <a:gd name="T56" fmla="*/ 210161 w 595"/>
                <a:gd name="T57" fmla="*/ 6015 h 351"/>
                <a:gd name="T58" fmla="*/ 127187 w 595"/>
                <a:gd name="T59" fmla="*/ 7218 h 351"/>
                <a:gd name="T60" fmla="*/ 97510 w 595"/>
                <a:gd name="T61" fmla="*/ 7820 h 351"/>
                <a:gd name="T62" fmla="*/ 6662 w 595"/>
                <a:gd name="T63" fmla="*/ 6617 h 351"/>
                <a:gd name="T64" fmla="*/ 6057 w 595"/>
                <a:gd name="T65" fmla="*/ 28874 h 351"/>
                <a:gd name="T66" fmla="*/ 6057 w 595"/>
                <a:gd name="T67" fmla="*/ 31280 h 351"/>
                <a:gd name="T68" fmla="*/ 4845 w 595"/>
                <a:gd name="T69" fmla="*/ 46920 h 351"/>
                <a:gd name="T70" fmla="*/ 4240 w 595"/>
                <a:gd name="T71" fmla="*/ 72785 h 351"/>
                <a:gd name="T72" fmla="*/ 4240 w 595"/>
                <a:gd name="T73" fmla="*/ 89628 h 351"/>
                <a:gd name="T74" fmla="*/ 3028 w 595"/>
                <a:gd name="T75" fmla="*/ 114893 h 351"/>
                <a:gd name="T76" fmla="*/ 3028 w 595"/>
                <a:gd name="T77" fmla="*/ 131736 h 351"/>
                <a:gd name="T78" fmla="*/ 1211 w 595"/>
                <a:gd name="T79" fmla="*/ 163015 h 351"/>
                <a:gd name="T80" fmla="*/ 1211 w 595"/>
                <a:gd name="T81" fmla="*/ 172640 h 351"/>
                <a:gd name="T82" fmla="*/ 606 w 595"/>
                <a:gd name="T83" fmla="*/ 189483 h 351"/>
                <a:gd name="T84" fmla="*/ 0 w 595"/>
                <a:gd name="T85" fmla="*/ 209333 h 351"/>
                <a:gd name="T86" fmla="*/ 20592 w 595"/>
                <a:gd name="T87" fmla="*/ 209935 h 351"/>
                <a:gd name="T88" fmla="*/ 53297 w 595"/>
                <a:gd name="T89" fmla="*/ 211138 h 351"/>
                <a:gd name="T90" fmla="*/ 92059 w 595"/>
                <a:gd name="T91" fmla="*/ 211138 h 3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5"/>
                <a:gd name="T139" fmla="*/ 0 h 351"/>
                <a:gd name="T140" fmla="*/ 595 w 595"/>
                <a:gd name="T141" fmla="*/ 351 h 3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5" h="351">
                  <a:moveTo>
                    <a:pt x="163" y="351"/>
                  </a:moveTo>
                  <a:lnTo>
                    <a:pt x="222" y="351"/>
                  </a:lnTo>
                  <a:lnTo>
                    <a:pt x="233" y="351"/>
                  </a:lnTo>
                  <a:lnTo>
                    <a:pt x="281" y="349"/>
                  </a:lnTo>
                  <a:lnTo>
                    <a:pt x="282" y="349"/>
                  </a:lnTo>
                  <a:lnTo>
                    <a:pt x="322" y="348"/>
                  </a:lnTo>
                  <a:lnTo>
                    <a:pt x="322" y="349"/>
                  </a:lnTo>
                  <a:lnTo>
                    <a:pt x="331" y="348"/>
                  </a:lnTo>
                  <a:lnTo>
                    <a:pt x="344" y="348"/>
                  </a:lnTo>
                  <a:lnTo>
                    <a:pt x="352" y="348"/>
                  </a:lnTo>
                  <a:lnTo>
                    <a:pt x="382" y="347"/>
                  </a:lnTo>
                  <a:lnTo>
                    <a:pt x="401" y="346"/>
                  </a:lnTo>
                  <a:lnTo>
                    <a:pt x="421" y="346"/>
                  </a:lnTo>
                  <a:lnTo>
                    <a:pt x="424" y="345"/>
                  </a:lnTo>
                  <a:lnTo>
                    <a:pt x="451" y="343"/>
                  </a:lnTo>
                  <a:lnTo>
                    <a:pt x="461" y="343"/>
                  </a:lnTo>
                  <a:lnTo>
                    <a:pt x="480" y="342"/>
                  </a:lnTo>
                  <a:lnTo>
                    <a:pt x="481" y="342"/>
                  </a:lnTo>
                  <a:lnTo>
                    <a:pt x="482" y="342"/>
                  </a:lnTo>
                  <a:lnTo>
                    <a:pt x="521" y="340"/>
                  </a:lnTo>
                  <a:lnTo>
                    <a:pt x="540" y="339"/>
                  </a:lnTo>
                  <a:lnTo>
                    <a:pt x="542" y="339"/>
                  </a:lnTo>
                  <a:lnTo>
                    <a:pt x="560" y="337"/>
                  </a:lnTo>
                  <a:lnTo>
                    <a:pt x="580" y="335"/>
                  </a:lnTo>
                  <a:lnTo>
                    <a:pt x="595" y="334"/>
                  </a:lnTo>
                  <a:lnTo>
                    <a:pt x="593" y="328"/>
                  </a:lnTo>
                  <a:lnTo>
                    <a:pt x="593" y="324"/>
                  </a:lnTo>
                  <a:lnTo>
                    <a:pt x="593" y="325"/>
                  </a:lnTo>
                  <a:lnTo>
                    <a:pt x="586" y="289"/>
                  </a:lnTo>
                  <a:lnTo>
                    <a:pt x="576" y="274"/>
                  </a:lnTo>
                  <a:lnTo>
                    <a:pt x="571" y="259"/>
                  </a:lnTo>
                  <a:lnTo>
                    <a:pt x="570" y="259"/>
                  </a:lnTo>
                  <a:lnTo>
                    <a:pt x="570" y="232"/>
                  </a:lnTo>
                  <a:lnTo>
                    <a:pt x="565" y="219"/>
                  </a:lnTo>
                  <a:lnTo>
                    <a:pt x="563" y="202"/>
                  </a:lnTo>
                  <a:lnTo>
                    <a:pt x="563" y="198"/>
                  </a:lnTo>
                  <a:lnTo>
                    <a:pt x="562" y="192"/>
                  </a:lnTo>
                  <a:lnTo>
                    <a:pt x="560" y="183"/>
                  </a:lnTo>
                  <a:lnTo>
                    <a:pt x="562" y="181"/>
                  </a:lnTo>
                  <a:lnTo>
                    <a:pt x="559" y="179"/>
                  </a:lnTo>
                  <a:lnTo>
                    <a:pt x="560" y="178"/>
                  </a:lnTo>
                  <a:lnTo>
                    <a:pt x="559" y="163"/>
                  </a:lnTo>
                  <a:lnTo>
                    <a:pt x="558" y="163"/>
                  </a:lnTo>
                  <a:lnTo>
                    <a:pt x="556" y="150"/>
                  </a:lnTo>
                  <a:lnTo>
                    <a:pt x="554" y="145"/>
                  </a:lnTo>
                  <a:lnTo>
                    <a:pt x="542" y="124"/>
                  </a:lnTo>
                  <a:lnTo>
                    <a:pt x="532" y="93"/>
                  </a:lnTo>
                  <a:lnTo>
                    <a:pt x="530" y="91"/>
                  </a:lnTo>
                  <a:lnTo>
                    <a:pt x="530" y="89"/>
                  </a:lnTo>
                  <a:lnTo>
                    <a:pt x="532" y="87"/>
                  </a:lnTo>
                  <a:lnTo>
                    <a:pt x="529" y="64"/>
                  </a:lnTo>
                  <a:lnTo>
                    <a:pt x="526" y="51"/>
                  </a:lnTo>
                  <a:lnTo>
                    <a:pt x="522" y="15"/>
                  </a:lnTo>
                  <a:lnTo>
                    <a:pt x="522" y="13"/>
                  </a:lnTo>
                  <a:lnTo>
                    <a:pt x="517" y="0"/>
                  </a:lnTo>
                  <a:lnTo>
                    <a:pt x="464" y="4"/>
                  </a:lnTo>
                  <a:lnTo>
                    <a:pt x="386" y="7"/>
                  </a:lnTo>
                  <a:lnTo>
                    <a:pt x="347" y="10"/>
                  </a:lnTo>
                  <a:lnTo>
                    <a:pt x="298" y="11"/>
                  </a:lnTo>
                  <a:lnTo>
                    <a:pt x="210" y="12"/>
                  </a:lnTo>
                  <a:lnTo>
                    <a:pt x="200" y="12"/>
                  </a:lnTo>
                  <a:lnTo>
                    <a:pt x="161" y="13"/>
                  </a:lnTo>
                  <a:lnTo>
                    <a:pt x="94" y="12"/>
                  </a:lnTo>
                  <a:lnTo>
                    <a:pt x="11" y="11"/>
                  </a:lnTo>
                  <a:lnTo>
                    <a:pt x="10" y="39"/>
                  </a:lnTo>
                  <a:lnTo>
                    <a:pt x="10" y="48"/>
                  </a:lnTo>
                  <a:lnTo>
                    <a:pt x="10" y="51"/>
                  </a:lnTo>
                  <a:lnTo>
                    <a:pt x="10" y="52"/>
                  </a:lnTo>
                  <a:lnTo>
                    <a:pt x="8" y="66"/>
                  </a:lnTo>
                  <a:lnTo>
                    <a:pt x="8" y="78"/>
                  </a:lnTo>
                  <a:lnTo>
                    <a:pt x="7" y="107"/>
                  </a:lnTo>
                  <a:lnTo>
                    <a:pt x="7" y="121"/>
                  </a:lnTo>
                  <a:lnTo>
                    <a:pt x="7" y="136"/>
                  </a:lnTo>
                  <a:lnTo>
                    <a:pt x="7" y="149"/>
                  </a:lnTo>
                  <a:lnTo>
                    <a:pt x="5" y="189"/>
                  </a:lnTo>
                  <a:lnTo>
                    <a:pt x="5" y="191"/>
                  </a:lnTo>
                  <a:lnTo>
                    <a:pt x="5" y="196"/>
                  </a:lnTo>
                  <a:lnTo>
                    <a:pt x="5" y="219"/>
                  </a:lnTo>
                  <a:lnTo>
                    <a:pt x="2" y="259"/>
                  </a:lnTo>
                  <a:lnTo>
                    <a:pt x="2" y="271"/>
                  </a:lnTo>
                  <a:lnTo>
                    <a:pt x="2" y="282"/>
                  </a:lnTo>
                  <a:lnTo>
                    <a:pt x="2" y="287"/>
                  </a:lnTo>
                  <a:lnTo>
                    <a:pt x="1" y="311"/>
                  </a:lnTo>
                  <a:lnTo>
                    <a:pt x="1" y="315"/>
                  </a:lnTo>
                  <a:lnTo>
                    <a:pt x="1" y="331"/>
                  </a:lnTo>
                  <a:lnTo>
                    <a:pt x="0" y="348"/>
                  </a:lnTo>
                  <a:lnTo>
                    <a:pt x="4" y="348"/>
                  </a:lnTo>
                  <a:lnTo>
                    <a:pt x="34" y="349"/>
                  </a:lnTo>
                  <a:lnTo>
                    <a:pt x="84" y="351"/>
                  </a:lnTo>
                  <a:lnTo>
                    <a:pt x="88" y="351"/>
                  </a:lnTo>
                  <a:lnTo>
                    <a:pt x="124" y="351"/>
                  </a:lnTo>
                  <a:lnTo>
                    <a:pt x="152" y="351"/>
                  </a:lnTo>
                  <a:lnTo>
                    <a:pt x="163" y="351"/>
                  </a:lnTo>
                  <a:close/>
                </a:path>
              </a:pathLst>
            </a:custGeom>
            <a:solidFill>
              <a:schemeClr val="bg1">
                <a:lumMod val="85000"/>
              </a:schemeClr>
            </a:solidFill>
            <a:ln w="1588">
              <a:solidFill>
                <a:srgbClr val="FFFFFF"/>
              </a:solidFill>
              <a:prstDash val="solid"/>
              <a:round/>
              <a:headEnd/>
              <a:tailEnd/>
            </a:ln>
          </p:spPr>
          <p:txBody>
            <a:bodyPr/>
            <a:lstStyle/>
            <a:p>
              <a:pPr fontAlgn="base">
                <a:spcBef>
                  <a:spcPct val="0"/>
                </a:spcBef>
                <a:spcAft>
                  <a:spcPct val="0"/>
                </a:spcAft>
              </a:pPr>
              <a:endParaRPr lang="en-CA">
                <a:solidFill>
                  <a:srgbClr val="000000"/>
                </a:solidFill>
                <a:latin typeface="Calibri" pitchFamily="34" charset="0"/>
              </a:endParaRPr>
            </a:p>
          </p:txBody>
        </p:sp>
        <p:sp>
          <p:nvSpPr>
            <p:cNvPr id="36" name="Freeform 79"/>
            <p:cNvSpPr>
              <a:spLocks/>
            </p:cNvSpPr>
            <p:nvPr/>
          </p:nvSpPr>
          <p:spPr bwMode="auto">
            <a:xfrm>
              <a:off x="378307" y="3313966"/>
              <a:ext cx="3025033" cy="1867634"/>
            </a:xfrm>
            <a:custGeom>
              <a:avLst/>
              <a:gdLst>
                <a:gd name="T0" fmla="*/ 51158 w 910"/>
                <a:gd name="T1" fmla="*/ 244379 h 559"/>
                <a:gd name="T2" fmla="*/ 36713 w 910"/>
                <a:gd name="T3" fmla="*/ 239540 h 559"/>
                <a:gd name="T4" fmla="*/ 57176 w 910"/>
                <a:gd name="T5" fmla="*/ 179050 h 559"/>
                <a:gd name="T6" fmla="*/ 61389 w 910"/>
                <a:gd name="T7" fmla="*/ 169371 h 559"/>
                <a:gd name="T8" fmla="*/ 53565 w 910"/>
                <a:gd name="T9" fmla="*/ 169371 h 559"/>
                <a:gd name="T10" fmla="*/ 47546 w 910"/>
                <a:gd name="T11" fmla="*/ 166952 h 559"/>
                <a:gd name="T12" fmla="*/ 46343 w 910"/>
                <a:gd name="T13" fmla="*/ 160903 h 559"/>
                <a:gd name="T14" fmla="*/ 40324 w 910"/>
                <a:gd name="T15" fmla="*/ 162113 h 559"/>
                <a:gd name="T16" fmla="*/ 35509 w 910"/>
                <a:gd name="T17" fmla="*/ 145780 h 559"/>
                <a:gd name="T18" fmla="*/ 23472 w 910"/>
                <a:gd name="T19" fmla="*/ 122189 h 559"/>
                <a:gd name="T20" fmla="*/ 6620 w 910"/>
                <a:gd name="T21" fmla="*/ 105252 h 559"/>
                <a:gd name="T22" fmla="*/ 7824 w 910"/>
                <a:gd name="T23" fmla="*/ 97993 h 559"/>
                <a:gd name="T24" fmla="*/ 0 w 910"/>
                <a:gd name="T25" fmla="*/ 66539 h 559"/>
                <a:gd name="T26" fmla="*/ 3611 w 910"/>
                <a:gd name="T27" fmla="*/ 51416 h 559"/>
                <a:gd name="T28" fmla="*/ 7824 w 910"/>
                <a:gd name="T29" fmla="*/ 32664 h 559"/>
                <a:gd name="T30" fmla="*/ 14444 w 910"/>
                <a:gd name="T31" fmla="*/ 1210 h 559"/>
                <a:gd name="T32" fmla="*/ 72824 w 910"/>
                <a:gd name="T33" fmla="*/ 11493 h 559"/>
                <a:gd name="T34" fmla="*/ 184167 w 910"/>
                <a:gd name="T35" fmla="*/ 31455 h 559"/>
                <a:gd name="T36" fmla="*/ 248566 w 910"/>
                <a:gd name="T37" fmla="*/ 40528 h 559"/>
                <a:gd name="T38" fmla="*/ 303936 w 910"/>
                <a:gd name="T39" fmla="*/ 47182 h 559"/>
                <a:gd name="T40" fmla="*/ 407455 w 910"/>
                <a:gd name="T41" fmla="*/ 57465 h 559"/>
                <a:gd name="T42" fmla="*/ 501946 w 910"/>
                <a:gd name="T43" fmla="*/ 62909 h 559"/>
                <a:gd name="T44" fmla="*/ 547085 w 910"/>
                <a:gd name="T45" fmla="*/ 82266 h 559"/>
                <a:gd name="T46" fmla="*/ 547085 w 910"/>
                <a:gd name="T47" fmla="*/ 89525 h 559"/>
                <a:gd name="T48" fmla="*/ 545881 w 910"/>
                <a:gd name="T49" fmla="*/ 98598 h 559"/>
                <a:gd name="T50" fmla="*/ 545280 w 910"/>
                <a:gd name="T51" fmla="*/ 123399 h 559"/>
                <a:gd name="T52" fmla="*/ 545280 w 910"/>
                <a:gd name="T53" fmla="*/ 140941 h 559"/>
                <a:gd name="T54" fmla="*/ 544076 w 910"/>
                <a:gd name="T55" fmla="*/ 173001 h 559"/>
                <a:gd name="T56" fmla="*/ 544076 w 910"/>
                <a:gd name="T57" fmla="*/ 177235 h 559"/>
                <a:gd name="T58" fmla="*/ 542270 w 910"/>
                <a:gd name="T59" fmla="*/ 215344 h 559"/>
                <a:gd name="T60" fmla="*/ 542270 w 910"/>
                <a:gd name="T61" fmla="*/ 229256 h 559"/>
                <a:gd name="T62" fmla="*/ 541668 w 910"/>
                <a:gd name="T63" fmla="*/ 246798 h 559"/>
                <a:gd name="T64" fmla="*/ 541668 w 910"/>
                <a:gd name="T65" fmla="*/ 258896 h 559"/>
                <a:gd name="T66" fmla="*/ 541067 w 910"/>
                <a:gd name="T67" fmla="*/ 273414 h 559"/>
                <a:gd name="T68" fmla="*/ 540465 w 910"/>
                <a:gd name="T69" fmla="*/ 315757 h 559"/>
                <a:gd name="T70" fmla="*/ 539863 w 910"/>
                <a:gd name="T71" fmla="*/ 332694 h 559"/>
                <a:gd name="T72" fmla="*/ 505557 w 910"/>
                <a:gd name="T73" fmla="*/ 330879 h 559"/>
                <a:gd name="T74" fmla="*/ 491113 w 910"/>
                <a:gd name="T75" fmla="*/ 330274 h 559"/>
                <a:gd name="T76" fmla="*/ 448381 w 910"/>
                <a:gd name="T77" fmla="*/ 327855 h 559"/>
                <a:gd name="T78" fmla="*/ 443566 w 910"/>
                <a:gd name="T79" fmla="*/ 327855 h 559"/>
                <a:gd name="T80" fmla="*/ 432131 w 910"/>
                <a:gd name="T81" fmla="*/ 327250 h 559"/>
                <a:gd name="T82" fmla="*/ 395418 w 910"/>
                <a:gd name="T83" fmla="*/ 324225 h 559"/>
                <a:gd name="T84" fmla="*/ 350881 w 910"/>
                <a:gd name="T85" fmla="*/ 320596 h 559"/>
                <a:gd name="T86" fmla="*/ 328612 w 910"/>
                <a:gd name="T87" fmla="*/ 318781 h 559"/>
                <a:gd name="T88" fmla="*/ 316575 w 910"/>
                <a:gd name="T89" fmla="*/ 316967 h 559"/>
                <a:gd name="T90" fmla="*/ 291899 w 910"/>
                <a:gd name="T91" fmla="*/ 314547 h 559"/>
                <a:gd name="T92" fmla="*/ 256390 w 910"/>
                <a:gd name="T93" fmla="*/ 310918 h 559"/>
                <a:gd name="T94" fmla="*/ 230510 w 910"/>
                <a:gd name="T95" fmla="*/ 307893 h 559"/>
                <a:gd name="T96" fmla="*/ 195603 w 910"/>
                <a:gd name="T97" fmla="*/ 325435 h 559"/>
                <a:gd name="T98" fmla="*/ 194399 w 910"/>
                <a:gd name="T99" fmla="*/ 338138 h 559"/>
                <a:gd name="T100" fmla="*/ 190788 w 910"/>
                <a:gd name="T101" fmla="*/ 336323 h 559"/>
                <a:gd name="T102" fmla="*/ 180556 w 910"/>
                <a:gd name="T103" fmla="*/ 318176 h 559"/>
                <a:gd name="T104" fmla="*/ 175741 w 910"/>
                <a:gd name="T105" fmla="*/ 319991 h 559"/>
                <a:gd name="T106" fmla="*/ 172732 w 910"/>
                <a:gd name="T107" fmla="*/ 330879 h 559"/>
                <a:gd name="T108" fmla="*/ 142639 w 910"/>
                <a:gd name="T109" fmla="*/ 326645 h 559"/>
                <a:gd name="T110" fmla="*/ 130602 w 910"/>
                <a:gd name="T111" fmla="*/ 327250 h 559"/>
                <a:gd name="T112" fmla="*/ 112547 w 910"/>
                <a:gd name="T113" fmla="*/ 323620 h 559"/>
                <a:gd name="T114" fmla="*/ 107130 w 910"/>
                <a:gd name="T115" fmla="*/ 331484 h 559"/>
                <a:gd name="T116" fmla="*/ 99306 w 910"/>
                <a:gd name="T117" fmla="*/ 325435 h 559"/>
                <a:gd name="T118" fmla="*/ 81852 w 910"/>
                <a:gd name="T119" fmla="*/ 293375 h 559"/>
                <a:gd name="T120" fmla="*/ 68009 w 910"/>
                <a:gd name="T121" fmla="*/ 235910 h 5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0"/>
                <a:gd name="T184" fmla="*/ 0 h 559"/>
                <a:gd name="T185" fmla="*/ 910 w 910"/>
                <a:gd name="T186" fmla="*/ 559 h 5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0" h="559">
                  <a:moveTo>
                    <a:pt x="113" y="390"/>
                  </a:moveTo>
                  <a:lnTo>
                    <a:pt x="85" y="404"/>
                  </a:lnTo>
                  <a:lnTo>
                    <a:pt x="75" y="404"/>
                  </a:lnTo>
                  <a:lnTo>
                    <a:pt x="61" y="396"/>
                  </a:lnTo>
                  <a:lnTo>
                    <a:pt x="93" y="296"/>
                  </a:lnTo>
                  <a:lnTo>
                    <a:pt x="95" y="296"/>
                  </a:lnTo>
                  <a:lnTo>
                    <a:pt x="102" y="283"/>
                  </a:lnTo>
                  <a:lnTo>
                    <a:pt x="102" y="280"/>
                  </a:lnTo>
                  <a:lnTo>
                    <a:pt x="99" y="278"/>
                  </a:lnTo>
                  <a:lnTo>
                    <a:pt x="89" y="280"/>
                  </a:lnTo>
                  <a:lnTo>
                    <a:pt x="81" y="278"/>
                  </a:lnTo>
                  <a:lnTo>
                    <a:pt x="79" y="276"/>
                  </a:lnTo>
                  <a:lnTo>
                    <a:pt x="81" y="270"/>
                  </a:lnTo>
                  <a:lnTo>
                    <a:pt x="77" y="266"/>
                  </a:lnTo>
                  <a:lnTo>
                    <a:pt x="70" y="269"/>
                  </a:lnTo>
                  <a:lnTo>
                    <a:pt x="67" y="268"/>
                  </a:lnTo>
                  <a:lnTo>
                    <a:pt x="70" y="264"/>
                  </a:lnTo>
                  <a:lnTo>
                    <a:pt x="59" y="241"/>
                  </a:lnTo>
                  <a:lnTo>
                    <a:pt x="53" y="232"/>
                  </a:lnTo>
                  <a:lnTo>
                    <a:pt x="39" y="202"/>
                  </a:lnTo>
                  <a:lnTo>
                    <a:pt x="28" y="194"/>
                  </a:lnTo>
                  <a:lnTo>
                    <a:pt x="11" y="174"/>
                  </a:lnTo>
                  <a:lnTo>
                    <a:pt x="21" y="172"/>
                  </a:lnTo>
                  <a:lnTo>
                    <a:pt x="13" y="162"/>
                  </a:lnTo>
                  <a:lnTo>
                    <a:pt x="17" y="144"/>
                  </a:lnTo>
                  <a:lnTo>
                    <a:pt x="0" y="110"/>
                  </a:lnTo>
                  <a:lnTo>
                    <a:pt x="1" y="108"/>
                  </a:lnTo>
                  <a:lnTo>
                    <a:pt x="6" y="85"/>
                  </a:lnTo>
                  <a:lnTo>
                    <a:pt x="12" y="58"/>
                  </a:lnTo>
                  <a:lnTo>
                    <a:pt x="13" y="54"/>
                  </a:lnTo>
                  <a:lnTo>
                    <a:pt x="22" y="13"/>
                  </a:lnTo>
                  <a:lnTo>
                    <a:pt x="24" y="2"/>
                  </a:lnTo>
                  <a:lnTo>
                    <a:pt x="24" y="0"/>
                  </a:lnTo>
                  <a:lnTo>
                    <a:pt x="121" y="19"/>
                  </a:lnTo>
                  <a:lnTo>
                    <a:pt x="169" y="29"/>
                  </a:lnTo>
                  <a:lnTo>
                    <a:pt x="306" y="52"/>
                  </a:lnTo>
                  <a:lnTo>
                    <a:pt x="375" y="62"/>
                  </a:lnTo>
                  <a:lnTo>
                    <a:pt x="413" y="67"/>
                  </a:lnTo>
                  <a:lnTo>
                    <a:pt x="469" y="74"/>
                  </a:lnTo>
                  <a:lnTo>
                    <a:pt x="505" y="78"/>
                  </a:lnTo>
                  <a:lnTo>
                    <a:pt x="599" y="88"/>
                  </a:lnTo>
                  <a:lnTo>
                    <a:pt x="677" y="95"/>
                  </a:lnTo>
                  <a:lnTo>
                    <a:pt x="756" y="101"/>
                  </a:lnTo>
                  <a:lnTo>
                    <a:pt x="834" y="104"/>
                  </a:lnTo>
                  <a:lnTo>
                    <a:pt x="910" y="108"/>
                  </a:lnTo>
                  <a:lnTo>
                    <a:pt x="909" y="136"/>
                  </a:lnTo>
                  <a:lnTo>
                    <a:pt x="909" y="145"/>
                  </a:lnTo>
                  <a:lnTo>
                    <a:pt x="909" y="148"/>
                  </a:lnTo>
                  <a:lnTo>
                    <a:pt x="909" y="149"/>
                  </a:lnTo>
                  <a:lnTo>
                    <a:pt x="907" y="163"/>
                  </a:lnTo>
                  <a:lnTo>
                    <a:pt x="907" y="175"/>
                  </a:lnTo>
                  <a:lnTo>
                    <a:pt x="906" y="204"/>
                  </a:lnTo>
                  <a:lnTo>
                    <a:pt x="906" y="218"/>
                  </a:lnTo>
                  <a:lnTo>
                    <a:pt x="906" y="233"/>
                  </a:lnTo>
                  <a:lnTo>
                    <a:pt x="906" y="246"/>
                  </a:lnTo>
                  <a:lnTo>
                    <a:pt x="904" y="286"/>
                  </a:lnTo>
                  <a:lnTo>
                    <a:pt x="904" y="288"/>
                  </a:lnTo>
                  <a:lnTo>
                    <a:pt x="904" y="293"/>
                  </a:lnTo>
                  <a:lnTo>
                    <a:pt x="904" y="316"/>
                  </a:lnTo>
                  <a:lnTo>
                    <a:pt x="901" y="356"/>
                  </a:lnTo>
                  <a:lnTo>
                    <a:pt x="901" y="368"/>
                  </a:lnTo>
                  <a:lnTo>
                    <a:pt x="901" y="379"/>
                  </a:lnTo>
                  <a:lnTo>
                    <a:pt x="901" y="384"/>
                  </a:lnTo>
                  <a:lnTo>
                    <a:pt x="900" y="408"/>
                  </a:lnTo>
                  <a:lnTo>
                    <a:pt x="900" y="412"/>
                  </a:lnTo>
                  <a:lnTo>
                    <a:pt x="900" y="428"/>
                  </a:lnTo>
                  <a:lnTo>
                    <a:pt x="899" y="445"/>
                  </a:lnTo>
                  <a:lnTo>
                    <a:pt x="899" y="452"/>
                  </a:lnTo>
                  <a:lnTo>
                    <a:pt x="899" y="467"/>
                  </a:lnTo>
                  <a:lnTo>
                    <a:pt x="898" y="522"/>
                  </a:lnTo>
                  <a:lnTo>
                    <a:pt x="898" y="526"/>
                  </a:lnTo>
                  <a:lnTo>
                    <a:pt x="897" y="550"/>
                  </a:lnTo>
                  <a:lnTo>
                    <a:pt x="895" y="550"/>
                  </a:lnTo>
                  <a:lnTo>
                    <a:pt x="840" y="547"/>
                  </a:lnTo>
                  <a:lnTo>
                    <a:pt x="832" y="547"/>
                  </a:lnTo>
                  <a:lnTo>
                    <a:pt x="816" y="546"/>
                  </a:lnTo>
                  <a:lnTo>
                    <a:pt x="811" y="546"/>
                  </a:lnTo>
                  <a:lnTo>
                    <a:pt x="745" y="542"/>
                  </a:lnTo>
                  <a:lnTo>
                    <a:pt x="738" y="542"/>
                  </a:lnTo>
                  <a:lnTo>
                    <a:pt x="737" y="542"/>
                  </a:lnTo>
                  <a:lnTo>
                    <a:pt x="727" y="542"/>
                  </a:lnTo>
                  <a:lnTo>
                    <a:pt x="718" y="541"/>
                  </a:lnTo>
                  <a:lnTo>
                    <a:pt x="717" y="541"/>
                  </a:lnTo>
                  <a:lnTo>
                    <a:pt x="657" y="536"/>
                  </a:lnTo>
                  <a:lnTo>
                    <a:pt x="647" y="535"/>
                  </a:lnTo>
                  <a:lnTo>
                    <a:pt x="583" y="530"/>
                  </a:lnTo>
                  <a:lnTo>
                    <a:pt x="556" y="528"/>
                  </a:lnTo>
                  <a:lnTo>
                    <a:pt x="546" y="527"/>
                  </a:lnTo>
                  <a:lnTo>
                    <a:pt x="535" y="526"/>
                  </a:lnTo>
                  <a:lnTo>
                    <a:pt x="526" y="524"/>
                  </a:lnTo>
                  <a:lnTo>
                    <a:pt x="496" y="522"/>
                  </a:lnTo>
                  <a:lnTo>
                    <a:pt x="485" y="520"/>
                  </a:lnTo>
                  <a:lnTo>
                    <a:pt x="431" y="515"/>
                  </a:lnTo>
                  <a:lnTo>
                    <a:pt x="426" y="514"/>
                  </a:lnTo>
                  <a:lnTo>
                    <a:pt x="415" y="512"/>
                  </a:lnTo>
                  <a:lnTo>
                    <a:pt x="383" y="509"/>
                  </a:lnTo>
                  <a:lnTo>
                    <a:pt x="330" y="502"/>
                  </a:lnTo>
                  <a:lnTo>
                    <a:pt x="325" y="538"/>
                  </a:lnTo>
                  <a:lnTo>
                    <a:pt x="323" y="556"/>
                  </a:lnTo>
                  <a:lnTo>
                    <a:pt x="323" y="559"/>
                  </a:lnTo>
                  <a:lnTo>
                    <a:pt x="319" y="557"/>
                  </a:lnTo>
                  <a:lnTo>
                    <a:pt x="317" y="556"/>
                  </a:lnTo>
                  <a:lnTo>
                    <a:pt x="309" y="538"/>
                  </a:lnTo>
                  <a:lnTo>
                    <a:pt x="300" y="526"/>
                  </a:lnTo>
                  <a:lnTo>
                    <a:pt x="299" y="526"/>
                  </a:lnTo>
                  <a:lnTo>
                    <a:pt x="292" y="529"/>
                  </a:lnTo>
                  <a:lnTo>
                    <a:pt x="288" y="535"/>
                  </a:lnTo>
                  <a:lnTo>
                    <a:pt x="287" y="547"/>
                  </a:lnTo>
                  <a:lnTo>
                    <a:pt x="279" y="545"/>
                  </a:lnTo>
                  <a:lnTo>
                    <a:pt x="237" y="540"/>
                  </a:lnTo>
                  <a:lnTo>
                    <a:pt x="227" y="534"/>
                  </a:lnTo>
                  <a:lnTo>
                    <a:pt x="217" y="541"/>
                  </a:lnTo>
                  <a:lnTo>
                    <a:pt x="205" y="542"/>
                  </a:lnTo>
                  <a:lnTo>
                    <a:pt x="187" y="535"/>
                  </a:lnTo>
                  <a:lnTo>
                    <a:pt x="177" y="542"/>
                  </a:lnTo>
                  <a:lnTo>
                    <a:pt x="178" y="548"/>
                  </a:lnTo>
                  <a:lnTo>
                    <a:pt x="175" y="550"/>
                  </a:lnTo>
                  <a:lnTo>
                    <a:pt x="165" y="538"/>
                  </a:lnTo>
                  <a:lnTo>
                    <a:pt x="159" y="503"/>
                  </a:lnTo>
                  <a:lnTo>
                    <a:pt x="136" y="485"/>
                  </a:lnTo>
                  <a:lnTo>
                    <a:pt x="139" y="472"/>
                  </a:lnTo>
                  <a:lnTo>
                    <a:pt x="113" y="390"/>
                  </a:lnTo>
                  <a:close/>
                </a:path>
              </a:pathLst>
            </a:custGeom>
            <a:solidFill>
              <a:schemeClr val="bg1">
                <a:lumMod val="85000"/>
              </a:schemeClr>
            </a:solidFill>
            <a:ln w="1588">
              <a:solidFill>
                <a:srgbClr val="FFFFFF"/>
              </a:solidFill>
              <a:prstDash val="solid"/>
              <a:round/>
              <a:headEnd/>
              <a:tailEnd/>
            </a:ln>
          </p:spPr>
          <p:txBody>
            <a:bodyPr/>
            <a:lstStyle/>
            <a:p>
              <a:pPr fontAlgn="base">
                <a:spcBef>
                  <a:spcPct val="0"/>
                </a:spcBef>
                <a:spcAft>
                  <a:spcPct val="0"/>
                </a:spcAft>
              </a:pPr>
              <a:endParaRPr lang="en-CA">
                <a:solidFill>
                  <a:srgbClr val="000000"/>
                </a:solidFill>
                <a:latin typeface="Calibri" pitchFamily="34" charset="0"/>
              </a:endParaRPr>
            </a:p>
          </p:txBody>
        </p:sp>
        <p:pic>
          <p:nvPicPr>
            <p:cNvPr id="39" name="Picture 2"/>
            <p:cNvPicPr>
              <a:picLocks noChangeAspect="1" noChangeArrowheads="1"/>
            </p:cNvPicPr>
            <p:nvPr/>
          </p:nvPicPr>
          <p:blipFill>
            <a:blip r:embed="rId4" cstate="print"/>
            <a:srcRect t="44389"/>
            <a:stretch>
              <a:fillRect/>
            </a:stretch>
          </p:blipFill>
          <p:spPr bwMode="auto">
            <a:xfrm>
              <a:off x="0" y="1138238"/>
              <a:ext cx="4092538" cy="2554503"/>
            </a:xfrm>
            <a:prstGeom prst="rect">
              <a:avLst/>
            </a:prstGeom>
            <a:noFill/>
            <a:ln w="9525">
              <a:noFill/>
              <a:miter lim="800000"/>
              <a:headEnd/>
              <a:tailEnd/>
            </a:ln>
            <a:effectLst/>
          </p:spPr>
        </p:pic>
      </p:grpSp>
      <p:cxnSp>
        <p:nvCxnSpPr>
          <p:cNvPr id="41" name="Straight Arrow Connector 40"/>
          <p:cNvCxnSpPr/>
          <p:nvPr/>
        </p:nvCxnSpPr>
        <p:spPr>
          <a:xfrm>
            <a:off x="2238375" y="1066800"/>
            <a:ext cx="279400" cy="10548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52975" y="2286000"/>
            <a:ext cx="1828800" cy="553998"/>
          </a:xfrm>
          <a:prstGeom prst="rect">
            <a:avLst/>
          </a:prstGeom>
          <a:solidFill>
            <a:srgbClr val="6A90CA"/>
          </a:solidFill>
          <a:ln w="12700">
            <a:solidFill>
              <a:schemeClr val="tx1"/>
            </a:solidFill>
            <a:miter lim="800000"/>
            <a:headEnd/>
            <a:tailEnd/>
          </a:ln>
        </p:spPr>
        <p:txBody>
          <a:bodyPr wrap="square">
            <a:spAutoFit/>
          </a:bodyPr>
          <a:lstStyle/>
          <a:p>
            <a:pPr algn="ctr"/>
            <a:r>
              <a:rPr lang="en-US" sz="1000" b="1" dirty="0" smtClean="0">
                <a:solidFill>
                  <a:schemeClr val="bg1"/>
                </a:solidFill>
                <a:latin typeface="Calibri" pitchFamily="34" charset="0"/>
                <a:cs typeface="Times New Roman" pitchFamily="18" charset="0"/>
              </a:rPr>
              <a:t>Crescent Point, Samson, </a:t>
            </a:r>
            <a:r>
              <a:rPr lang="en-US" sz="1000" b="1" dirty="0" err="1" smtClean="0">
                <a:solidFill>
                  <a:schemeClr val="bg1"/>
                </a:solidFill>
                <a:latin typeface="Calibri" pitchFamily="34" charset="0"/>
                <a:cs typeface="Times New Roman" pitchFamily="18" charset="0"/>
              </a:rPr>
              <a:t>Baytex</a:t>
            </a:r>
            <a:r>
              <a:rPr lang="en-US" sz="1000" b="1" dirty="0" smtClean="0">
                <a:solidFill>
                  <a:schemeClr val="bg1"/>
                </a:solidFill>
                <a:latin typeface="Calibri" pitchFamily="34" charset="0"/>
                <a:cs typeface="Times New Roman" pitchFamily="18" charset="0"/>
              </a:rPr>
              <a:t>, and SM Energy </a:t>
            </a:r>
            <a:r>
              <a:rPr lang="en-US" sz="1000" b="1" dirty="0" err="1" smtClean="0">
                <a:solidFill>
                  <a:schemeClr val="bg1"/>
                </a:solidFill>
                <a:latin typeface="Calibri" pitchFamily="34" charset="0"/>
                <a:cs typeface="Times New Roman" pitchFamily="18" charset="0"/>
              </a:rPr>
              <a:t>Bakken</a:t>
            </a:r>
            <a:r>
              <a:rPr lang="en-US" sz="1000" b="1" dirty="0" smtClean="0">
                <a:solidFill>
                  <a:schemeClr val="bg1"/>
                </a:solidFill>
                <a:latin typeface="Calibri" pitchFamily="34" charset="0"/>
                <a:cs typeface="Times New Roman" pitchFamily="18" charset="0"/>
              </a:rPr>
              <a:t> well spuds</a:t>
            </a:r>
          </a:p>
        </p:txBody>
      </p:sp>
      <p:cxnSp>
        <p:nvCxnSpPr>
          <p:cNvPr id="45" name="Straight Arrow Connector 44"/>
          <p:cNvCxnSpPr/>
          <p:nvPr/>
        </p:nvCxnSpPr>
        <p:spPr>
          <a:xfrm rot="16200000" flipV="1">
            <a:off x="4881562" y="2081213"/>
            <a:ext cx="295274" cy="9524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4295775" y="4114800"/>
            <a:ext cx="152400" cy="45720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38175" y="5783249"/>
            <a:ext cx="3116580" cy="707886"/>
          </a:xfrm>
          <a:prstGeom prst="rect">
            <a:avLst/>
          </a:prstGeom>
          <a:solidFill>
            <a:srgbClr val="6A90CA"/>
          </a:solidFill>
          <a:ln w="12700">
            <a:solidFill>
              <a:schemeClr val="tx1"/>
            </a:solidFill>
            <a:miter lim="800000"/>
            <a:headEnd/>
            <a:tailEnd/>
          </a:ln>
        </p:spPr>
        <p:txBody>
          <a:bodyPr wrap="square">
            <a:spAutoFit/>
          </a:bodyPr>
          <a:lstStyle/>
          <a:p>
            <a:pPr algn="ctr"/>
            <a:r>
              <a:rPr lang="en-US" sz="800" b="1" u="sng" dirty="0" smtClean="0">
                <a:solidFill>
                  <a:schemeClr val="bg1"/>
                </a:solidFill>
                <a:latin typeface="Calibri" pitchFamily="34" charset="0"/>
                <a:cs typeface="Times New Roman" pitchFamily="18" charset="0"/>
              </a:rPr>
              <a:t>Stateline/Medicine Lake Prospects</a:t>
            </a:r>
          </a:p>
          <a:p>
            <a:r>
              <a:rPr lang="en-US" sz="800" b="1" dirty="0" smtClean="0">
                <a:solidFill>
                  <a:schemeClr val="bg1"/>
                </a:solidFill>
                <a:latin typeface="Calibri" pitchFamily="34" charset="0"/>
                <a:cs typeface="Times New Roman" pitchFamily="18" charset="0"/>
              </a:rPr>
              <a:t>Stateline- Yellow</a:t>
            </a:r>
          </a:p>
          <a:p>
            <a:r>
              <a:rPr lang="en-US" sz="800" b="1" dirty="0" smtClean="0">
                <a:solidFill>
                  <a:schemeClr val="bg1"/>
                </a:solidFill>
                <a:latin typeface="Calibri" pitchFamily="34" charset="0"/>
                <a:cs typeface="Times New Roman" pitchFamily="18" charset="0"/>
              </a:rPr>
              <a:t>Medicine Lake- Orange</a:t>
            </a:r>
          </a:p>
          <a:p>
            <a:r>
              <a:rPr lang="en-US" sz="800" b="1" dirty="0" smtClean="0">
                <a:solidFill>
                  <a:schemeClr val="bg1"/>
                </a:solidFill>
                <a:latin typeface="Calibri" pitchFamily="34" charset="0"/>
                <a:cs typeface="Times New Roman" pitchFamily="18" charset="0"/>
              </a:rPr>
              <a:t>Statoil-Brigham acreage Acquisition – Dotted Red</a:t>
            </a:r>
          </a:p>
          <a:p>
            <a:r>
              <a:rPr lang="en-US" sz="800" b="1" dirty="0" smtClean="0">
                <a:solidFill>
                  <a:schemeClr val="bg1"/>
                </a:solidFill>
                <a:latin typeface="Calibri" pitchFamily="34" charset="0"/>
                <a:cs typeface="Times New Roman" pitchFamily="18" charset="0"/>
              </a:rPr>
              <a:t>Crescent Point acreage Acquisition – Dotted Green &amp; Yellow</a:t>
            </a:r>
            <a:endParaRPr lang="en-US" sz="1000" b="1" dirty="0" smtClean="0">
              <a:solidFill>
                <a:schemeClr val="bg1"/>
              </a:solidFill>
              <a:latin typeface="Calibri" pitchFamily="34" charset="0"/>
              <a:cs typeface="Times New Roman" pitchFamily="18" charset="0"/>
            </a:endParaRPr>
          </a:p>
        </p:txBody>
      </p:sp>
      <p:pic>
        <p:nvPicPr>
          <p:cNvPr id="21" name="Picture 2" descr="Mountainview Energy Ltd. (MVW)"/>
          <p:cNvPicPr>
            <a:picLocks noChangeAspect="1" noChangeArrowheads="1"/>
          </p:cNvPicPr>
          <p:nvPr/>
        </p:nvPicPr>
        <p:blipFill>
          <a:blip r:embed="rId5" cstate="print">
            <a:duotone>
              <a:prstClr val="black"/>
              <a:srgbClr val="8064A2">
                <a:tint val="45000"/>
                <a:satMod val="400000"/>
              </a:srgbClr>
            </a:duotone>
            <a:lum bright="-54000"/>
          </a:blip>
          <a:srcRect/>
          <a:stretch>
            <a:fillRect/>
          </a:stretch>
        </p:blipFill>
        <p:spPr bwMode="auto">
          <a:xfrm>
            <a:off x="7010400" y="6019800"/>
            <a:ext cx="1676399" cy="343877"/>
          </a:xfrm>
          <a:prstGeom prst="rect">
            <a:avLst/>
          </a:prstGeom>
          <a:noFill/>
        </p:spPr>
      </p:pic>
      <p:sp>
        <p:nvSpPr>
          <p:cNvPr id="46" name="TextBox 45"/>
          <p:cNvSpPr txBox="1"/>
          <p:nvPr/>
        </p:nvSpPr>
        <p:spPr>
          <a:xfrm>
            <a:off x="4349115" y="3886200"/>
            <a:ext cx="2228850" cy="246221"/>
          </a:xfrm>
          <a:prstGeom prst="rect">
            <a:avLst/>
          </a:prstGeom>
          <a:solidFill>
            <a:srgbClr val="6A90CA"/>
          </a:solidFill>
          <a:ln w="12700">
            <a:solidFill>
              <a:schemeClr val="tx1"/>
            </a:solidFill>
            <a:miter lim="800000"/>
            <a:headEnd/>
            <a:tailEnd/>
          </a:ln>
        </p:spPr>
        <p:txBody>
          <a:bodyPr wrap="square">
            <a:spAutoFit/>
          </a:bodyPr>
          <a:lstStyle/>
          <a:p>
            <a:pPr algn="ctr"/>
            <a:r>
              <a:rPr lang="en-US" sz="1000" b="1" dirty="0" smtClean="0">
                <a:solidFill>
                  <a:schemeClr val="bg1"/>
                </a:solidFill>
                <a:latin typeface="Calibri" pitchFamily="34" charset="0"/>
                <a:cs typeface="Times New Roman" pitchFamily="18" charset="0"/>
              </a:rPr>
              <a:t>Oasis and Geo Resources Oil Wells</a:t>
            </a:r>
            <a:endParaRPr lang="en-US" sz="1000" b="1" dirty="0">
              <a:solidFill>
                <a:schemeClr val="bg1"/>
              </a:solidFill>
              <a:latin typeface="Calibri" pitchFamily="34" charset="0"/>
              <a:cs typeface="Times New Roman" pitchFamily="18" charset="0"/>
            </a:endParaRPr>
          </a:p>
        </p:txBody>
      </p:sp>
      <p:sp>
        <p:nvSpPr>
          <p:cNvPr id="40" name="TextBox 7"/>
          <p:cNvSpPr txBox="1">
            <a:spLocks noChangeArrowheads="1"/>
          </p:cNvSpPr>
          <p:nvPr/>
        </p:nvSpPr>
        <p:spPr bwMode="auto">
          <a:xfrm>
            <a:off x="1095375" y="922020"/>
            <a:ext cx="1168400" cy="246221"/>
          </a:xfrm>
          <a:prstGeom prst="rect">
            <a:avLst/>
          </a:prstGeom>
          <a:solidFill>
            <a:srgbClr val="6A90CA"/>
          </a:solidFill>
          <a:ln w="12700">
            <a:solidFill>
              <a:schemeClr val="tx1"/>
            </a:solidFill>
            <a:miter lim="800000"/>
            <a:headEnd/>
            <a:tailEnd/>
          </a:ln>
        </p:spPr>
        <p:txBody>
          <a:bodyPr wrap="square">
            <a:spAutoFit/>
          </a:bodyPr>
          <a:lstStyle/>
          <a:p>
            <a:pPr algn="ctr"/>
            <a:r>
              <a:rPr lang="en-US" sz="1000" b="1" dirty="0" smtClean="0">
                <a:solidFill>
                  <a:schemeClr val="bg1"/>
                </a:solidFill>
                <a:latin typeface="Calibri" pitchFamily="34" charset="0"/>
                <a:cs typeface="Times New Roman" pitchFamily="18" charset="0"/>
              </a:rPr>
              <a:t>TAQA Oil Wells</a:t>
            </a:r>
            <a:endParaRPr lang="en-US" sz="1000" b="1" dirty="0">
              <a:solidFill>
                <a:schemeClr val="bg1"/>
              </a:solidFill>
              <a:latin typeface="Calibri" pitchFamily="34" charset="0"/>
              <a:cs typeface="Times New Roman" pitchFamily="18" charset="0"/>
            </a:endParaRPr>
          </a:p>
        </p:txBody>
      </p:sp>
      <p:sp>
        <p:nvSpPr>
          <p:cNvPr id="22" name="Oval 21"/>
          <p:cNvSpPr/>
          <p:nvPr/>
        </p:nvSpPr>
        <p:spPr>
          <a:xfrm flipV="1">
            <a:off x="1736780" y="5221355"/>
            <a:ext cx="118872" cy="120596"/>
          </a:xfrm>
          <a:prstGeom prst="ellipse">
            <a:avLst/>
          </a:prstGeom>
          <a:solidFill>
            <a:srgbClr val="6A9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92875"/>
            <a:ext cx="457200" cy="365125"/>
          </a:xfrm>
        </p:spPr>
        <p:txBody>
          <a:bodyPr/>
          <a:lstStyle/>
          <a:p>
            <a:pPr algn="ctr">
              <a:defRPr/>
            </a:pPr>
            <a:fld id="{D923119E-6C2E-4B0C-9B73-8EFD9EA5E7A1}" type="slidenum">
              <a:rPr lang="en-US" b="1" smtClean="0">
                <a:solidFill>
                  <a:schemeClr val="tx1"/>
                </a:solidFill>
              </a:rPr>
              <a:pPr algn="ctr">
                <a:defRPr/>
              </a:pPr>
              <a:t>9</a:t>
            </a:fld>
            <a:endParaRPr lang="en-US" b="1" dirty="0">
              <a:solidFill>
                <a:schemeClr val="tx1"/>
              </a:solidFill>
            </a:endParaRPr>
          </a:p>
        </p:txBody>
      </p:sp>
      <p:sp>
        <p:nvSpPr>
          <p:cNvPr id="6" name="Title 1"/>
          <p:cNvSpPr txBox="1">
            <a:spLocks/>
          </p:cNvSpPr>
          <p:nvPr/>
        </p:nvSpPr>
        <p:spPr>
          <a:xfrm>
            <a:off x="609600" y="15875"/>
            <a:ext cx="8183563" cy="1050925"/>
          </a:xfrm>
          <a:prstGeom prst="rect">
            <a:avLst/>
          </a:prstGeom>
        </p:spPr>
        <p:txBody>
          <a:bodyPr vert="horz" anchor="b">
            <a:normAutofit/>
          </a:bodyPr>
          <a:lstStyle/>
          <a:p>
            <a:pPr marL="0" marR="0" lvl="0" indent="0" defTabSz="914400" eaLnBrk="0" latinLnBrk="0" hangingPunct="0">
              <a:lnSpc>
                <a:spcPct val="100000"/>
              </a:lnSpc>
              <a:buClrTx/>
              <a:buSzTx/>
              <a:buFontTx/>
              <a:buNone/>
              <a:tabLst/>
              <a:defRPr/>
            </a:pPr>
            <a:r>
              <a:rPr lang="en-US" sz="2800" b="1" i="1" dirty="0" smtClean="0">
                <a:solidFill>
                  <a:srgbClr val="0070C0"/>
                </a:solidFill>
                <a:effectLst>
                  <a:outerShdw sx="1000" sy="1000" algn="tl" rotWithShape="0">
                    <a:srgbClr val="000000"/>
                  </a:outerShdw>
                </a:effectLst>
                <a:latin typeface="Arial" pitchFamily="34" charset="0"/>
                <a:ea typeface="+mj-ea"/>
                <a:cs typeface="Arial" pitchFamily="34" charset="0"/>
              </a:rPr>
              <a:t>Drilling Activity in Interest Areas</a:t>
            </a:r>
          </a:p>
        </p:txBody>
      </p:sp>
      <p:sp>
        <p:nvSpPr>
          <p:cNvPr id="9" name="Content Placeholder 2"/>
          <p:cNvSpPr txBox="1">
            <a:spLocks/>
          </p:cNvSpPr>
          <p:nvPr/>
        </p:nvSpPr>
        <p:spPr>
          <a:xfrm>
            <a:off x="800100" y="1095375"/>
            <a:ext cx="8183563" cy="3657600"/>
          </a:xfrm>
          <a:prstGeom prst="rect">
            <a:avLst/>
          </a:prstGeom>
        </p:spPr>
        <p:txBody>
          <a:bodyPr/>
          <a:lstStyle/>
          <a:p>
            <a:pPr marL="265113" marR="0" lvl="0" indent="-265113" algn="l" defTabSz="914400" rtl="0" eaLnBrk="0" fontAlgn="base" latinLnBrk="0" hangingPunct="0">
              <a:lnSpc>
                <a:spcPct val="100000"/>
              </a:lnSpc>
              <a:spcBef>
                <a:spcPts val="250"/>
              </a:spcBef>
              <a:spcAft>
                <a:spcPct val="0"/>
              </a:spcAft>
              <a:buClrTx/>
              <a:buSzPct val="60000"/>
              <a:buFont typeface="Wingdings 2" pitchFamily="18" charset="2"/>
              <a:buNone/>
              <a:tabLst/>
              <a:defRPr/>
            </a:pPr>
            <a:r>
              <a:rPr kumimoji="0" lang="en-US" sz="1200" b="1" i="0" u="none" strike="noStrike" kern="1200" cap="none" spc="0" normalizeH="0" baseline="0" noProof="0" dirty="0" smtClean="0">
                <a:ln>
                  <a:noFill/>
                </a:ln>
                <a:solidFill>
                  <a:schemeClr val="tx1"/>
                </a:solidFill>
                <a:effectLst/>
                <a:uLnTx/>
                <a:uFillTx/>
                <a:latin typeface="Calibri" pitchFamily="34" charset="0"/>
                <a:ea typeface="+mn-ea"/>
                <a:cs typeface="Times New Roman" pitchFamily="18" charset="0"/>
              </a:rPr>
              <a:t>Nearby </a:t>
            </a:r>
            <a:r>
              <a:rPr kumimoji="0" lang="en-US" sz="1200" b="1" i="0" u="none" strike="noStrike" kern="1200" cap="none" spc="0" normalizeH="0" baseline="0" noProof="0" dirty="0" err="1" smtClean="0">
                <a:ln>
                  <a:noFill/>
                </a:ln>
                <a:solidFill>
                  <a:schemeClr val="tx1"/>
                </a:solidFill>
                <a:effectLst/>
                <a:uLnTx/>
                <a:uFillTx/>
                <a:latin typeface="Calibri" pitchFamily="34" charset="0"/>
                <a:ea typeface="+mn-ea"/>
                <a:cs typeface="Times New Roman" pitchFamily="18" charset="0"/>
              </a:rPr>
              <a:t>Bakken</a:t>
            </a:r>
            <a:r>
              <a:rPr kumimoji="0" lang="en-US" sz="1200" b="1" i="0" u="none" strike="noStrike" kern="1200" cap="none" spc="0" normalizeH="0" baseline="0" noProof="0" dirty="0" smtClean="0">
                <a:ln>
                  <a:noFill/>
                </a:ln>
                <a:solidFill>
                  <a:schemeClr val="tx1"/>
                </a:solidFill>
                <a:effectLst/>
                <a:uLnTx/>
                <a:uFillTx/>
                <a:latin typeface="Calibri" pitchFamily="34" charset="0"/>
                <a:ea typeface="+mn-ea"/>
                <a:cs typeface="Times New Roman" pitchFamily="18" charset="0"/>
              </a:rPr>
              <a:t> Well Results:</a:t>
            </a:r>
          </a:p>
          <a:p>
            <a:pPr marL="265113" marR="0" lvl="0" indent="-265113" algn="l" defTabSz="914400" rtl="0" eaLnBrk="0" fontAlgn="base" latinLnBrk="0" hangingPunct="0">
              <a:lnSpc>
                <a:spcPct val="100000"/>
              </a:lnSpc>
              <a:spcBef>
                <a:spcPts val="250"/>
              </a:spcBef>
              <a:spcAft>
                <a:spcPct val="0"/>
              </a:spcAft>
              <a:buClrTx/>
              <a:buSzPct val="60000"/>
              <a:buFont typeface="Wingdings 2" pitchFamily="18" charset="2"/>
              <a:buNone/>
              <a:tabLst/>
              <a:defRPr/>
            </a:pPr>
            <a:endParaRPr kumimoji="0" lang="en-US" sz="400" b="1" i="0" u="none" strike="noStrike" kern="1200" cap="none" spc="0" normalizeH="0" baseline="0" noProof="0" dirty="0" smtClean="0">
              <a:ln>
                <a:noFill/>
              </a:ln>
              <a:solidFill>
                <a:schemeClr val="tx1"/>
              </a:solidFill>
              <a:effectLst/>
              <a:uLnTx/>
              <a:uFillTx/>
              <a:latin typeface="Calibri" pitchFamily="34" charset="0"/>
              <a:ea typeface="+mn-ea"/>
              <a:cs typeface="Times New Roman" pitchFamily="18" charset="0"/>
            </a:endParaRPr>
          </a:p>
          <a:p>
            <a:pPr marL="265113" lvl="0" indent="-265113" eaLnBrk="0" hangingPunct="0">
              <a:spcBef>
                <a:spcPts val="250"/>
              </a:spcBef>
              <a:buClr>
                <a:srgbClr val="F07F09"/>
              </a:buClr>
              <a:buSzPct val="80000"/>
              <a:defRPr/>
            </a:pPr>
            <a:r>
              <a:rPr kumimoji="0" lang="en-US" sz="900" b="1" i="0" u="none" strike="noStrike" kern="1200" cap="none" spc="0" normalizeH="0" baseline="0" noProof="0" dirty="0" smtClean="0">
                <a:ln>
                  <a:noFill/>
                </a:ln>
                <a:solidFill>
                  <a:prstClr val="black"/>
                </a:solidFill>
                <a:effectLst/>
                <a:uLnTx/>
                <a:uFillTx/>
                <a:latin typeface="Calibri" pitchFamily="34" charset="0"/>
                <a:ea typeface="+mn-ea"/>
                <a:cs typeface="+mn-cs"/>
              </a:rPr>
              <a:t>TAQA North USA, INC- </a:t>
            </a:r>
            <a:r>
              <a:rPr kumimoji="0" lang="en-US" sz="900" b="1" i="0" u="none" strike="noStrike" kern="1200" cap="none" spc="0" normalizeH="0" baseline="0" noProof="0" dirty="0" err="1" smtClean="0">
                <a:ln>
                  <a:noFill/>
                </a:ln>
                <a:solidFill>
                  <a:prstClr val="black"/>
                </a:solidFill>
                <a:effectLst/>
                <a:uLnTx/>
                <a:uFillTx/>
                <a:latin typeface="Calibri" pitchFamily="34" charset="0"/>
                <a:ea typeface="+mn-ea"/>
                <a:cs typeface="+mn-cs"/>
              </a:rPr>
              <a:t>Hellegaard</a:t>
            </a:r>
            <a:r>
              <a:rPr kumimoji="0" lang="en-US" sz="900" b="1" i="0" u="none" strike="noStrike" kern="1200" cap="none" spc="0" normalizeH="0" baseline="0" noProof="0" dirty="0" smtClean="0">
                <a:ln>
                  <a:noFill/>
                </a:ln>
                <a:solidFill>
                  <a:prstClr val="black"/>
                </a:solidFill>
                <a:effectLst/>
                <a:uLnTx/>
                <a:uFillTx/>
                <a:latin typeface="Calibri" pitchFamily="34" charset="0"/>
                <a:ea typeface="+mn-ea"/>
                <a:cs typeface="+mn-cs"/>
              </a:rPr>
              <a:t> #9-12H - IP- 433 </a:t>
            </a:r>
            <a:r>
              <a:rPr kumimoji="0" lang="en-US" sz="900" b="1" i="0" u="none" strike="noStrike" kern="1200" cap="none" spc="0" normalizeH="0" baseline="0" noProof="0" dirty="0" err="1" smtClean="0">
                <a:ln>
                  <a:noFill/>
                </a:ln>
                <a:solidFill>
                  <a:prstClr val="black"/>
                </a:solidFill>
                <a:effectLst/>
                <a:uLnTx/>
                <a:uFillTx/>
                <a:latin typeface="Calibri" pitchFamily="34" charset="0"/>
                <a:ea typeface="+mn-ea"/>
                <a:cs typeface="+mn-cs"/>
              </a:rPr>
              <a:t>bopd</a:t>
            </a:r>
            <a:r>
              <a:rPr kumimoji="0" lang="en-US" sz="900" b="1" i="0" u="none" strike="noStrike" kern="1200" cap="none" spc="0" normalizeH="0" baseline="0" noProof="0" dirty="0" smtClean="0">
                <a:ln>
                  <a:noFill/>
                </a:ln>
                <a:solidFill>
                  <a:prstClr val="black"/>
                </a:solidFill>
                <a:effectLst/>
                <a:uLnTx/>
                <a:uFillTx/>
                <a:latin typeface="Calibri" pitchFamily="34" charset="0"/>
                <a:ea typeface="+mn-ea"/>
                <a:cs typeface="+mn-cs"/>
              </a:rPr>
              <a:t>, 150 </a:t>
            </a:r>
            <a:r>
              <a:rPr kumimoji="0" lang="en-US" sz="900" b="1" i="0" u="none" strike="noStrike" kern="1200" cap="none" spc="0" normalizeH="0" baseline="0" noProof="0" dirty="0" err="1" smtClean="0">
                <a:ln>
                  <a:noFill/>
                </a:ln>
                <a:solidFill>
                  <a:prstClr val="black"/>
                </a:solidFill>
                <a:effectLst/>
                <a:uLnTx/>
                <a:uFillTx/>
                <a:latin typeface="Calibri" pitchFamily="34" charset="0"/>
                <a:ea typeface="+mn-ea"/>
                <a:cs typeface="+mn-cs"/>
              </a:rPr>
              <a:t>mcf</a:t>
            </a:r>
            <a:r>
              <a:rPr kumimoji="0" lang="en-US" sz="900" b="1" i="0" u="none" strike="noStrike" kern="1200" cap="none" spc="0" normalizeH="0" baseline="0" noProof="0" dirty="0" smtClean="0">
                <a:ln>
                  <a:noFill/>
                </a:ln>
                <a:solidFill>
                  <a:prstClr val="black"/>
                </a:solidFill>
                <a:effectLst/>
                <a:uLnTx/>
                <a:uFillTx/>
                <a:latin typeface="Calibri" pitchFamily="34" charset="0"/>
                <a:ea typeface="+mn-ea"/>
                <a:cs typeface="+mn-cs"/>
              </a:rPr>
              <a:t>/d, 236 bbl/d	</a:t>
            </a:r>
            <a:r>
              <a:rPr lang="en-US" sz="900" b="1" dirty="0" smtClean="0">
                <a:solidFill>
                  <a:prstClr val="black"/>
                </a:solidFill>
                <a:latin typeface="Calibri" pitchFamily="34" charset="0"/>
                <a:cs typeface="+mn-cs"/>
              </a:rPr>
              <a:t>Samson Resources – </a:t>
            </a:r>
            <a:r>
              <a:rPr lang="en-US" sz="900" b="1" dirty="0" err="1" smtClean="0">
                <a:solidFill>
                  <a:prstClr val="black"/>
                </a:solidFill>
                <a:latin typeface="Calibri" pitchFamily="34" charset="0"/>
                <a:cs typeface="+mn-cs"/>
              </a:rPr>
              <a:t>Zuma</a:t>
            </a:r>
            <a:r>
              <a:rPr lang="en-US" sz="900" b="1" dirty="0" smtClean="0">
                <a:solidFill>
                  <a:prstClr val="black"/>
                </a:solidFill>
                <a:latin typeface="Calibri" pitchFamily="34" charset="0"/>
                <a:cs typeface="+mn-cs"/>
              </a:rPr>
              <a:t> 15-22-35-58H, </a:t>
            </a:r>
            <a:r>
              <a:rPr lang="en-US" sz="900" b="1" dirty="0" smtClean="0">
                <a:solidFill>
                  <a:prstClr val="black"/>
                </a:solidFill>
                <a:latin typeface="Calibri" pitchFamily="34" charset="0"/>
              </a:rPr>
              <a:t>1280 acre spacing</a:t>
            </a:r>
            <a:endParaRPr kumimoji="0" lang="en-US" sz="900" b="1"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265113" marR="0" lvl="0" indent="-265113" algn="l" defTabSz="914400" rtl="0" eaLnBrk="0" fontAlgn="base" latinLnBrk="0" hangingPunct="0">
              <a:lnSpc>
                <a:spcPct val="100000"/>
              </a:lnSpc>
              <a:spcBef>
                <a:spcPts val="250"/>
              </a:spcBef>
              <a:spcAft>
                <a:spcPct val="0"/>
              </a:spcAft>
              <a:buClr>
                <a:srgbClr val="F07F09"/>
              </a:buClr>
              <a:buSzPct val="80000"/>
              <a:buFont typeface="Wingdings 2" pitchFamily="18" charset="2"/>
              <a:buNone/>
              <a:tabLst/>
              <a:defRPr/>
            </a:pPr>
            <a:r>
              <a:rPr kumimoji="0" lang="en-US" sz="900" b="1" i="0" u="none" strike="noStrike" kern="1200" cap="none" spc="0" normalizeH="0" baseline="0" noProof="0" dirty="0" smtClean="0">
                <a:ln>
                  <a:noFill/>
                </a:ln>
                <a:solidFill>
                  <a:prstClr val="black"/>
                </a:solidFill>
                <a:effectLst/>
                <a:uLnTx/>
                <a:uFillTx/>
                <a:latin typeface="Calibri" pitchFamily="34" charset="0"/>
                <a:ea typeface="+mn-ea"/>
                <a:cs typeface="+mn-cs"/>
              </a:rPr>
              <a:t>Short Leg-640					</a:t>
            </a:r>
            <a:r>
              <a:rPr lang="en-US" sz="900" dirty="0" smtClean="0">
                <a:solidFill>
                  <a:prstClr val="black"/>
                </a:solidFill>
                <a:latin typeface="Calibri" pitchFamily="34" charset="0"/>
                <a:cs typeface="+mn-cs"/>
              </a:rPr>
              <a:t>Sheridan County, MT – MVW will have non-op working interest</a:t>
            </a:r>
            <a:endParaRPr kumimoji="0" lang="en-US" sz="900"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265113" indent="-265113" eaLnBrk="0" hangingPunct="0">
              <a:spcBef>
                <a:spcPts val="250"/>
              </a:spcBef>
              <a:buClr>
                <a:srgbClr val="F07F09"/>
              </a:buClr>
              <a:buSzPct val="80000"/>
              <a:defRPr/>
            </a:pPr>
            <a:r>
              <a:rPr lang="en-US" sz="900" dirty="0" smtClean="0">
                <a:solidFill>
                  <a:prstClr val="black"/>
                </a:solidFill>
                <a:latin typeface="Calibri" pitchFamily="34" charset="0"/>
              </a:rPr>
              <a:t>Sheridan County, MT </a:t>
            </a:r>
            <a:r>
              <a:rPr lang="en-US" sz="900" b="1" dirty="0" smtClean="0">
                <a:solidFill>
                  <a:prstClr val="black"/>
                </a:solidFill>
                <a:latin typeface="Calibri" pitchFamily="34" charset="0"/>
              </a:rPr>
              <a:t> *Has produced over 110,000 Barrels in 13 months*</a:t>
            </a:r>
            <a:r>
              <a:rPr kumimoji="0" lang="en-US" sz="900" b="0" i="0" u="none" strike="noStrike" kern="1200" cap="none" spc="0" normalizeH="0" baseline="0" noProof="0" dirty="0" smtClean="0">
                <a:ln>
                  <a:noFill/>
                </a:ln>
                <a:solidFill>
                  <a:prstClr val="black"/>
                </a:solidFill>
                <a:effectLst/>
                <a:uLnTx/>
                <a:uFillTx/>
                <a:latin typeface="Calibri" pitchFamily="34" charset="0"/>
                <a:ea typeface="+mn-ea"/>
                <a:cs typeface="+mn-cs"/>
              </a:rPr>
              <a:t>		</a:t>
            </a:r>
          </a:p>
          <a:p>
            <a:pPr marL="265113" marR="0" lvl="0" indent="-265113" algn="l" defTabSz="914400" rtl="0" eaLnBrk="0" fontAlgn="base" latinLnBrk="0" hangingPunct="0">
              <a:lnSpc>
                <a:spcPct val="100000"/>
              </a:lnSpc>
              <a:spcBef>
                <a:spcPts val="250"/>
              </a:spcBef>
              <a:spcAft>
                <a:spcPct val="0"/>
              </a:spcAft>
              <a:buClr>
                <a:srgbClr val="F07F09"/>
              </a:buClr>
              <a:buSzPct val="80000"/>
              <a:buFont typeface="Wingdings 2" pitchFamily="18" charset="2"/>
              <a:buNone/>
              <a:tabLst/>
              <a:defRPr/>
            </a:pPr>
            <a:endParaRPr kumimoji="0" lang="en-US" sz="400" b="1"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265113" lvl="0" indent="-265113" eaLnBrk="0" hangingPunct="0">
              <a:spcBef>
                <a:spcPts val="250"/>
              </a:spcBef>
              <a:buClr>
                <a:schemeClr val="accent1"/>
              </a:buClr>
              <a:buSzPct val="80000"/>
              <a:defRPr/>
            </a:pPr>
            <a:r>
              <a:rPr kumimoji="0" lang="en-US" sz="900" b="1" i="0" u="none" strike="noStrike" kern="1200" cap="none" spc="0" normalizeH="0" baseline="0" noProof="0" dirty="0" smtClean="0">
                <a:ln>
                  <a:noFill/>
                </a:ln>
                <a:solidFill>
                  <a:schemeClr val="tx1"/>
                </a:solidFill>
                <a:effectLst/>
                <a:uLnTx/>
                <a:uFillTx/>
                <a:latin typeface="Calibri" pitchFamily="34" charset="0"/>
                <a:ea typeface="+mn-ea"/>
                <a:cs typeface="+mn-cs"/>
              </a:rPr>
              <a:t>TAQA North USA, INC- </a:t>
            </a:r>
            <a:r>
              <a:rPr kumimoji="0" lang="en-US" sz="900" b="1" i="0" u="none" strike="noStrike" kern="1200" cap="none" spc="0" normalizeH="0" baseline="0" noProof="0" dirty="0" err="1" smtClean="0">
                <a:ln>
                  <a:noFill/>
                </a:ln>
                <a:solidFill>
                  <a:schemeClr val="tx1"/>
                </a:solidFill>
                <a:effectLst/>
                <a:uLnTx/>
                <a:uFillTx/>
                <a:latin typeface="Calibri" pitchFamily="34" charset="0"/>
                <a:ea typeface="+mn-ea"/>
                <a:cs typeface="+mn-cs"/>
              </a:rPr>
              <a:t>Hellegaard</a:t>
            </a:r>
            <a:r>
              <a:rPr kumimoji="0" lang="en-US" sz="900" b="1" i="0" u="none" strike="noStrike" kern="1200" cap="none" spc="0" normalizeH="0" baseline="0" noProof="0" dirty="0" smtClean="0">
                <a:ln>
                  <a:noFill/>
                </a:ln>
                <a:solidFill>
                  <a:schemeClr val="tx1"/>
                </a:solidFill>
                <a:effectLst/>
                <a:uLnTx/>
                <a:uFillTx/>
                <a:latin typeface="Calibri" pitchFamily="34" charset="0"/>
                <a:ea typeface="+mn-ea"/>
                <a:cs typeface="+mn-cs"/>
              </a:rPr>
              <a:t> 9H - IP- 235 </a:t>
            </a:r>
            <a:r>
              <a:rPr kumimoji="0" lang="en-US" sz="900" b="1" i="0" u="none" strike="noStrike" kern="1200" cap="none" spc="0" normalizeH="0" baseline="0" noProof="0" dirty="0" err="1" smtClean="0">
                <a:ln>
                  <a:noFill/>
                </a:ln>
                <a:solidFill>
                  <a:schemeClr val="tx1"/>
                </a:solidFill>
                <a:effectLst/>
                <a:uLnTx/>
                <a:uFillTx/>
                <a:latin typeface="Calibri" pitchFamily="34" charset="0"/>
                <a:ea typeface="+mn-ea"/>
                <a:cs typeface="+mn-cs"/>
              </a:rPr>
              <a:t>bopd</a:t>
            </a:r>
            <a:r>
              <a:rPr kumimoji="0" lang="en-US" sz="900" b="1" i="0" u="none" strike="noStrike" kern="1200" cap="none" spc="0" normalizeH="0" baseline="0" noProof="0" dirty="0" smtClean="0">
                <a:ln>
                  <a:noFill/>
                </a:ln>
                <a:solidFill>
                  <a:schemeClr val="tx1"/>
                </a:solidFill>
                <a:effectLst/>
                <a:uLnTx/>
                <a:uFillTx/>
                <a:latin typeface="Calibri" pitchFamily="34" charset="0"/>
                <a:ea typeface="+mn-ea"/>
                <a:cs typeface="+mn-cs"/>
              </a:rPr>
              <a:t>, 85 </a:t>
            </a:r>
            <a:r>
              <a:rPr kumimoji="0" lang="en-US" sz="900" b="1" i="0" u="none" strike="noStrike" kern="1200" cap="none" spc="0" normalizeH="0" baseline="0" noProof="0" dirty="0" err="1" smtClean="0">
                <a:ln>
                  <a:noFill/>
                </a:ln>
                <a:solidFill>
                  <a:schemeClr val="tx1"/>
                </a:solidFill>
                <a:effectLst/>
                <a:uLnTx/>
                <a:uFillTx/>
                <a:latin typeface="Calibri" pitchFamily="34" charset="0"/>
                <a:ea typeface="+mn-ea"/>
                <a:cs typeface="+mn-cs"/>
              </a:rPr>
              <a:t>mcf</a:t>
            </a:r>
            <a:r>
              <a:rPr kumimoji="0" lang="en-US" sz="900" b="1" i="0" u="none" strike="noStrike" kern="1200" cap="none" spc="0" normalizeH="0" baseline="0" noProof="0" dirty="0" smtClean="0">
                <a:ln>
                  <a:noFill/>
                </a:ln>
                <a:solidFill>
                  <a:schemeClr val="tx1"/>
                </a:solidFill>
                <a:effectLst/>
                <a:uLnTx/>
                <a:uFillTx/>
                <a:latin typeface="Calibri" pitchFamily="34" charset="0"/>
                <a:ea typeface="+mn-ea"/>
                <a:cs typeface="+mn-cs"/>
              </a:rPr>
              <a:t>/d, 434 bbl/d, </a:t>
            </a:r>
            <a:r>
              <a:rPr lang="en-US" sz="900" b="1" dirty="0" smtClean="0">
                <a:latin typeface="Calibri" pitchFamily="34" charset="0"/>
              </a:rPr>
              <a:t>Short Leg- 640 	SM Energy – </a:t>
            </a:r>
            <a:r>
              <a:rPr lang="en-US" sz="900" b="1" dirty="0" err="1" smtClean="0">
                <a:latin typeface="Calibri" pitchFamily="34" charset="0"/>
              </a:rPr>
              <a:t>Wolter</a:t>
            </a:r>
            <a:r>
              <a:rPr lang="en-US" sz="900" b="1" dirty="0" smtClean="0">
                <a:latin typeface="Calibri" pitchFamily="34" charset="0"/>
              </a:rPr>
              <a:t> 13-23H</a:t>
            </a:r>
            <a:r>
              <a:rPr kumimoji="0" lang="en-US" sz="9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lang="en-US" sz="900" dirty="0" smtClean="0">
              <a:latin typeface="Calibri" pitchFamily="34" charset="0"/>
            </a:endParaRPr>
          </a:p>
          <a:p>
            <a:pPr marL="265113" indent="-265113" eaLnBrk="0" hangingPunct="0">
              <a:spcBef>
                <a:spcPts val="250"/>
              </a:spcBef>
              <a:buClr>
                <a:schemeClr val="accent1"/>
              </a:buClr>
              <a:buSzPct val="80000"/>
              <a:defRPr/>
            </a:pPr>
            <a:r>
              <a:rPr lang="en-US" sz="900" dirty="0" smtClean="0">
                <a:latin typeface="Calibri" pitchFamily="34" charset="0"/>
              </a:rPr>
              <a:t>Sheridan County, MT				Divide County, MT - MVW will have approx. 1.8% working interest		</a:t>
            </a:r>
            <a:endParaRPr lang="en-US" sz="400" dirty="0" smtClean="0">
              <a:solidFill>
                <a:prstClr val="black"/>
              </a:solidFill>
              <a:latin typeface="Calibri" pitchFamily="34" charset="0"/>
              <a:cs typeface="+mn-cs"/>
            </a:endParaRPr>
          </a:p>
          <a:p>
            <a:pPr marL="265113" marR="0" lvl="0" indent="-265113"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defRPr/>
            </a:pPr>
            <a:r>
              <a:rPr kumimoji="0" lang="en-US" sz="900" b="1" i="0" u="none" strike="noStrike" kern="1200" cap="none" spc="0" normalizeH="0" baseline="0" noProof="0" dirty="0" smtClean="0">
                <a:ln>
                  <a:noFill/>
                </a:ln>
                <a:solidFill>
                  <a:prstClr val="black"/>
                </a:solidFill>
                <a:effectLst/>
                <a:uLnTx/>
                <a:uFillTx/>
                <a:latin typeface="Calibri" pitchFamily="34" charset="0"/>
                <a:ea typeface="+mn-ea"/>
                <a:cs typeface="+mn-cs"/>
              </a:rPr>
              <a:t>TAQA</a:t>
            </a:r>
            <a:r>
              <a:rPr kumimoji="0" lang="en-US" sz="900" b="1" i="0" u="none" strike="noStrike" kern="1200" cap="none" spc="0" normalizeH="0" noProof="0" dirty="0" smtClean="0">
                <a:ln>
                  <a:noFill/>
                </a:ln>
                <a:solidFill>
                  <a:prstClr val="black"/>
                </a:solidFill>
                <a:effectLst/>
                <a:uLnTx/>
                <a:uFillTx/>
                <a:latin typeface="Calibri" pitchFamily="34" charset="0"/>
                <a:ea typeface="+mn-ea"/>
                <a:cs typeface="+mn-cs"/>
              </a:rPr>
              <a:t> North USA, INC – </a:t>
            </a:r>
            <a:r>
              <a:rPr kumimoji="0" lang="en-US" sz="900" b="1" i="0" u="none" strike="noStrike" kern="1200" cap="none" spc="0" normalizeH="0" noProof="0" dirty="0" err="1" smtClean="0">
                <a:ln>
                  <a:noFill/>
                </a:ln>
                <a:solidFill>
                  <a:prstClr val="black"/>
                </a:solidFill>
                <a:effectLst/>
                <a:uLnTx/>
                <a:uFillTx/>
                <a:latin typeface="Calibri" pitchFamily="34" charset="0"/>
                <a:ea typeface="+mn-ea"/>
                <a:cs typeface="+mn-cs"/>
              </a:rPr>
              <a:t>Hellegaard</a:t>
            </a:r>
            <a:r>
              <a:rPr kumimoji="0" lang="en-US" sz="900" b="1" i="0" u="none" strike="noStrike" kern="1200" cap="none" spc="0" normalizeH="0" noProof="0" dirty="0" smtClean="0">
                <a:ln>
                  <a:noFill/>
                </a:ln>
                <a:solidFill>
                  <a:prstClr val="black"/>
                </a:solidFill>
                <a:effectLst/>
                <a:uLnTx/>
                <a:uFillTx/>
                <a:latin typeface="Calibri" pitchFamily="34" charset="0"/>
                <a:ea typeface="+mn-ea"/>
                <a:cs typeface="+mn-cs"/>
              </a:rPr>
              <a:t> 9-13H – IP- 333 </a:t>
            </a:r>
            <a:r>
              <a:rPr kumimoji="0" lang="en-US" sz="900" b="1" i="0" u="none" strike="noStrike" kern="1200" cap="none" spc="0" normalizeH="0" noProof="0" dirty="0" err="1" smtClean="0">
                <a:ln>
                  <a:noFill/>
                </a:ln>
                <a:solidFill>
                  <a:prstClr val="black"/>
                </a:solidFill>
                <a:effectLst/>
                <a:uLnTx/>
                <a:uFillTx/>
                <a:latin typeface="Calibri" pitchFamily="34" charset="0"/>
                <a:ea typeface="+mn-ea"/>
                <a:cs typeface="+mn-cs"/>
              </a:rPr>
              <a:t>boe</a:t>
            </a:r>
            <a:r>
              <a:rPr kumimoji="0" lang="en-US" sz="900" b="1" i="0" u="none" strike="noStrike" kern="1200" cap="none" spc="0" normalizeH="0" noProof="0" dirty="0" smtClean="0">
                <a:ln>
                  <a:noFill/>
                </a:ln>
                <a:solidFill>
                  <a:prstClr val="black"/>
                </a:solidFill>
                <a:effectLst/>
                <a:uLnTx/>
                <a:uFillTx/>
                <a:latin typeface="Calibri" pitchFamily="34" charset="0"/>
                <a:ea typeface="+mn-ea"/>
                <a:cs typeface="+mn-cs"/>
              </a:rPr>
              <a:t>/d</a:t>
            </a:r>
          </a:p>
          <a:p>
            <a:pPr marL="265113" marR="0" lvl="0" indent="-265113"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defRPr/>
            </a:pPr>
            <a:r>
              <a:rPr lang="en-US" sz="900" baseline="0" dirty="0" smtClean="0">
                <a:solidFill>
                  <a:prstClr val="black"/>
                </a:solidFill>
                <a:latin typeface="Calibri" pitchFamily="34" charset="0"/>
                <a:cs typeface="+mn-cs"/>
              </a:rPr>
              <a:t>Sheridan County,</a:t>
            </a:r>
            <a:r>
              <a:rPr lang="en-US" sz="900" dirty="0" smtClean="0">
                <a:solidFill>
                  <a:prstClr val="black"/>
                </a:solidFill>
                <a:latin typeface="Calibri" pitchFamily="34" charset="0"/>
                <a:cs typeface="+mn-cs"/>
              </a:rPr>
              <a:t> MT  </a:t>
            </a:r>
            <a:r>
              <a:rPr lang="en-US" sz="900" b="1" dirty="0" smtClean="0">
                <a:solidFill>
                  <a:prstClr val="black"/>
                </a:solidFill>
                <a:latin typeface="Calibri" pitchFamily="34" charset="0"/>
                <a:cs typeface="+mn-cs"/>
              </a:rPr>
              <a:t>*Has produced over 53,000 barrels in 8 months*</a:t>
            </a:r>
            <a:endParaRPr kumimoji="0" lang="en-US" sz="900" b="0"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265113" marR="0" lvl="0" indent="-265113"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defRPr/>
            </a:pPr>
            <a:endParaRPr kumimoji="0" lang="en-US" sz="800" b="0"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265113" marR="0" lvl="0" indent="-265113"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defRPr/>
            </a:pPr>
            <a:endParaRPr kumimoji="0" lang="en-US" sz="1000" b="1"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265113" marR="0" lvl="0" indent="-265113"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defRPr/>
            </a:pPr>
            <a:endParaRPr kumimoji="0" lang="en-US" sz="1000" b="1"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265113" marR="0" lvl="0" indent="-265113" algn="l" defTabSz="914400" rtl="0" eaLnBrk="0" fontAlgn="base" latinLnBrk="0" hangingPunct="0">
              <a:lnSpc>
                <a:spcPct val="100000"/>
              </a:lnSpc>
              <a:spcBef>
                <a:spcPts val="250"/>
              </a:spcBef>
              <a:spcAft>
                <a:spcPct val="0"/>
              </a:spcAft>
              <a:buClr>
                <a:srgbClr val="F07F09"/>
              </a:buClr>
              <a:buSzPct val="80000"/>
              <a:buFont typeface="Wingdings 2" pitchFamily="18" charset="2"/>
              <a:buNone/>
              <a:tabLst/>
              <a:defRPr/>
            </a:pPr>
            <a:endParaRPr kumimoji="0" lang="en-US" sz="1100" b="1"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265113" marR="0" lvl="0" indent="-265113" algn="l" defTabSz="914400" rtl="0" eaLnBrk="0" fontAlgn="base" latinLnBrk="0" hangingPunct="0">
              <a:lnSpc>
                <a:spcPct val="100000"/>
              </a:lnSpc>
              <a:spcBef>
                <a:spcPts val="250"/>
              </a:spcBef>
              <a:spcAft>
                <a:spcPct val="0"/>
              </a:spcAft>
              <a:buClr>
                <a:srgbClr val="F07F09"/>
              </a:buClr>
              <a:buSzPct val="80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Calibri" pitchFamily="34" charset="0"/>
              <a:ea typeface="+mn-ea"/>
              <a:cs typeface="Times New Roman" pitchFamily="18" charset="0"/>
            </a:endParaRPr>
          </a:p>
        </p:txBody>
      </p:sp>
      <p:sp>
        <p:nvSpPr>
          <p:cNvPr id="13" name="TextBox 12"/>
          <p:cNvSpPr txBox="1"/>
          <p:nvPr/>
        </p:nvSpPr>
        <p:spPr>
          <a:xfrm>
            <a:off x="533400" y="1381125"/>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14" name="TextBox 13"/>
          <p:cNvSpPr txBox="1"/>
          <p:nvPr/>
        </p:nvSpPr>
        <p:spPr>
          <a:xfrm>
            <a:off x="533400" y="1992868"/>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20" name="TextBox 19"/>
          <p:cNvSpPr txBox="1"/>
          <p:nvPr/>
        </p:nvSpPr>
        <p:spPr>
          <a:xfrm>
            <a:off x="533400" y="2446638"/>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21" name="TextBox 20"/>
          <p:cNvSpPr txBox="1"/>
          <p:nvPr/>
        </p:nvSpPr>
        <p:spPr>
          <a:xfrm>
            <a:off x="5113638" y="13716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642978" y="2971800"/>
            <a:ext cx="7436063" cy="3505199"/>
          </a:xfrm>
          <a:prstGeom prst="rect">
            <a:avLst/>
          </a:prstGeom>
          <a:noFill/>
          <a:ln w="9525">
            <a:solidFill>
              <a:schemeClr val="tx1"/>
            </a:solidFill>
            <a:miter lim="800000"/>
            <a:headEnd/>
            <a:tailEnd/>
          </a:ln>
        </p:spPr>
      </p:pic>
      <p:sp>
        <p:nvSpPr>
          <p:cNvPr id="24" name="TextBox 23"/>
          <p:cNvSpPr txBox="1"/>
          <p:nvPr/>
        </p:nvSpPr>
        <p:spPr>
          <a:xfrm>
            <a:off x="1709778" y="29718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25" name="TextBox 24"/>
          <p:cNvSpPr txBox="1"/>
          <p:nvPr/>
        </p:nvSpPr>
        <p:spPr>
          <a:xfrm>
            <a:off x="1938378" y="34290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26" name="TextBox 25"/>
          <p:cNvSpPr txBox="1"/>
          <p:nvPr/>
        </p:nvSpPr>
        <p:spPr>
          <a:xfrm>
            <a:off x="2928978" y="32766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27" name="TextBox 26"/>
          <p:cNvSpPr txBox="1"/>
          <p:nvPr/>
        </p:nvSpPr>
        <p:spPr>
          <a:xfrm>
            <a:off x="6129378" y="5777065"/>
            <a:ext cx="1957347" cy="707886"/>
          </a:xfrm>
          <a:prstGeom prst="rect">
            <a:avLst/>
          </a:prstGeom>
          <a:solidFill>
            <a:srgbClr val="6A90CA"/>
          </a:solidFill>
          <a:ln w="12700">
            <a:solidFill>
              <a:schemeClr val="tx1"/>
            </a:solidFill>
            <a:miter lim="800000"/>
            <a:headEnd/>
            <a:tailEnd/>
          </a:ln>
        </p:spPr>
        <p:txBody>
          <a:bodyPr wrap="square">
            <a:spAutoFit/>
          </a:bodyPr>
          <a:lstStyle/>
          <a:p>
            <a:pPr algn="ctr"/>
            <a:r>
              <a:rPr lang="en-US" sz="800" b="1" u="sng" dirty="0" smtClean="0">
                <a:solidFill>
                  <a:schemeClr val="bg1"/>
                </a:solidFill>
                <a:latin typeface="Calibri" pitchFamily="34" charset="0"/>
                <a:cs typeface="Times New Roman" pitchFamily="18" charset="0"/>
              </a:rPr>
              <a:t>Northern Stateline/Medicine Lake Project</a:t>
            </a:r>
          </a:p>
          <a:p>
            <a:r>
              <a:rPr lang="en-US" sz="800" b="1" dirty="0" smtClean="0">
                <a:solidFill>
                  <a:schemeClr val="bg1"/>
                </a:solidFill>
                <a:latin typeface="Calibri" pitchFamily="34" charset="0"/>
                <a:cs typeface="Times New Roman" pitchFamily="18" charset="0"/>
              </a:rPr>
              <a:t>Stateline- Yellow</a:t>
            </a:r>
          </a:p>
          <a:p>
            <a:r>
              <a:rPr lang="en-US" sz="800" b="1" dirty="0" smtClean="0">
                <a:solidFill>
                  <a:schemeClr val="bg1"/>
                </a:solidFill>
                <a:latin typeface="Calibri" pitchFamily="34" charset="0"/>
                <a:cs typeface="Times New Roman" pitchFamily="18" charset="0"/>
              </a:rPr>
              <a:t>Medicine Lake- Orange</a:t>
            </a:r>
          </a:p>
          <a:p>
            <a:r>
              <a:rPr lang="en-US" sz="800" b="1" dirty="0" smtClean="0">
                <a:solidFill>
                  <a:schemeClr val="bg1"/>
                </a:solidFill>
                <a:latin typeface="Calibri" pitchFamily="34" charset="0"/>
                <a:cs typeface="Times New Roman" pitchFamily="18" charset="0"/>
              </a:rPr>
              <a:t>MVW Spacing Unit- Blue</a:t>
            </a:r>
          </a:p>
          <a:p>
            <a:r>
              <a:rPr lang="en-US" sz="800" b="1" dirty="0" smtClean="0">
                <a:solidFill>
                  <a:schemeClr val="bg1"/>
                </a:solidFill>
                <a:latin typeface="Calibri" pitchFamily="34" charset="0"/>
                <a:cs typeface="Times New Roman" pitchFamily="18" charset="0"/>
              </a:rPr>
              <a:t>Competitor Spacing Unit- Pink</a:t>
            </a:r>
            <a:endParaRPr lang="en-US" sz="1000" b="1" dirty="0" smtClean="0">
              <a:solidFill>
                <a:schemeClr val="bg1"/>
              </a:solidFill>
              <a:latin typeface="Calibri" pitchFamily="34" charset="0"/>
              <a:cs typeface="Times New Roman" pitchFamily="18" charset="0"/>
            </a:endParaRPr>
          </a:p>
        </p:txBody>
      </p:sp>
      <p:sp>
        <p:nvSpPr>
          <p:cNvPr id="15" name="TextBox 14"/>
          <p:cNvSpPr txBox="1"/>
          <p:nvPr/>
        </p:nvSpPr>
        <p:spPr>
          <a:xfrm>
            <a:off x="3157578" y="53340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18" name="TextBox 17"/>
          <p:cNvSpPr txBox="1"/>
          <p:nvPr/>
        </p:nvSpPr>
        <p:spPr>
          <a:xfrm>
            <a:off x="5105400" y="19812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
        <p:nvSpPr>
          <p:cNvPr id="19" name="TextBox 18"/>
          <p:cNvSpPr txBox="1"/>
          <p:nvPr/>
        </p:nvSpPr>
        <p:spPr>
          <a:xfrm>
            <a:off x="7772400" y="3276600"/>
            <a:ext cx="389850" cy="369332"/>
          </a:xfrm>
          <a:prstGeom prst="rect">
            <a:avLst/>
          </a:prstGeom>
          <a:noFill/>
        </p:spPr>
        <p:txBody>
          <a:bodyPr wrap="none" rtlCol="0">
            <a:spAutoFit/>
          </a:bodyPr>
          <a:lstStyle/>
          <a:p>
            <a:r>
              <a:rPr lang="en-CA" dirty="0" smtClean="0">
                <a:solidFill>
                  <a:srgbClr val="C00000"/>
                </a:solidFill>
                <a:sym typeface="Wingdings 2"/>
              </a:rPr>
              <a:t></a:t>
            </a:r>
            <a:endParaRPr lang="en-CA" dirty="0">
              <a:solidFill>
                <a:srgbClr val="C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51744</TotalTime>
  <Words>6284</Words>
  <Application>Microsoft Office PowerPoint</Application>
  <PresentationFormat>On-screen Show (4:3)</PresentationFormat>
  <Paragraphs>683</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Aspect</vt:lpstr>
      <vt:lpstr>Slide 1</vt:lpstr>
      <vt:lpstr>Reader Advisory</vt:lpstr>
      <vt:lpstr>Business Overview</vt:lpstr>
      <vt:lpstr>Corporate Overview</vt:lpstr>
      <vt:lpstr>Management</vt:lpstr>
      <vt:lpstr>Board of Directors</vt:lpstr>
      <vt:lpstr>Slide 7</vt:lpstr>
      <vt:lpstr>Slide 8</vt:lpstr>
      <vt:lpstr>Slide 9</vt:lpstr>
      <vt:lpstr>Drilling Activity in Interest Areas continued</vt:lpstr>
      <vt:lpstr>Mountainviews Non-Operated Bakken Wells</vt:lpstr>
      <vt:lpstr>Mountainview Forecast Well vs. Offset Production</vt:lpstr>
      <vt:lpstr>Slide 13</vt:lpstr>
      <vt:lpstr>Drilling Activity in Interest Areas (continued) </vt:lpstr>
      <vt:lpstr>Slide 15</vt:lpstr>
      <vt:lpstr>Slide 16</vt:lpstr>
      <vt:lpstr> For current lease holdings: </vt:lpstr>
      <vt:lpstr>Slide 18</vt:lpstr>
      <vt:lpstr>Reasons to Invest In Mountainview</vt:lpstr>
      <vt:lpstr>Appendix</vt:lpstr>
      <vt:lpstr>Advisors</vt:lpstr>
      <vt:lpstr>Slide 22</vt:lpstr>
      <vt:lpstr>Slide 23</vt:lpstr>
      <vt:lpstr>Mountainview’s Stateline Cross Section </vt:lpstr>
      <vt:lpstr>Slide 25</vt:lpstr>
      <vt:lpstr>Management / Director Bios</vt:lpstr>
      <vt:lpstr>Purchasers' Rights of Action </vt:lpstr>
      <vt:lpstr>Purchasers' Rights of Action (continued) </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Mountainview Energy Inc.</dc:title>
  <dc:creator>Joseph Montalban</dc:creator>
  <cp:lastModifiedBy>Joseph Montalban</cp:lastModifiedBy>
  <cp:revision>2762</cp:revision>
  <dcterms:created xsi:type="dcterms:W3CDTF">2009-06-14T16:53:08Z</dcterms:created>
  <dcterms:modified xsi:type="dcterms:W3CDTF">2011-12-04T17:27:33Z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-1328028922</vt:i4>
  </property>
  <property fmtid="{D5CDD505-2E9C-101B-9397-08002B2CF9AE}" pid="3" name="_NewReviewCycle">
    <vt:lpwstr/>
  </property>
  <property fmtid="{D5CDD505-2E9C-101B-9397-08002B2CF9AE}" pid="4" name="_EmailSubject">
    <vt:lpwstr>MVW</vt:lpwstr>
  </property>
  <property fmtid="{D5CDD505-2E9C-101B-9397-08002B2CF9AE}" pid="5" name="_AuthorEmail">
    <vt:lpwstr>Brian.Hikisch@nbfinancial.com</vt:lpwstr>
  </property>
  <property fmtid="{D5CDD505-2E9C-101B-9397-08002B2CF9AE}" pid="6" name="_AuthorEmailDisplayName">
    <vt:lpwstr>Hikisch, Brian</vt:lpwstr>
  </property>
  <property fmtid="{D5CDD505-2E9C-101B-9397-08002B2CF9AE}" pid="7" name="_PreviousAdHocReviewCycleID">
    <vt:i4>-1902987194</vt:i4>
  </property>
</Properties>
</file>